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777" r:id="rId2"/>
    <p:sldId id="803" r:id="rId3"/>
    <p:sldId id="812" r:id="rId4"/>
    <p:sldId id="809" r:id="rId5"/>
    <p:sldId id="806" r:id="rId6"/>
    <p:sldId id="807" r:id="rId7"/>
    <p:sldId id="808" r:id="rId8"/>
    <p:sldId id="798" r:id="rId9"/>
    <p:sldId id="810" r:id="rId10"/>
    <p:sldId id="811" r:id="rId11"/>
    <p:sldId id="781" r:id="rId12"/>
    <p:sldId id="802" r:id="rId13"/>
    <p:sldId id="801" r:id="rId14"/>
    <p:sldId id="790" r:id="rId15"/>
    <p:sldId id="791" r:id="rId16"/>
    <p:sldId id="792" r:id="rId17"/>
    <p:sldId id="782" r:id="rId18"/>
    <p:sldId id="786" r:id="rId19"/>
    <p:sldId id="799" r:id="rId20"/>
    <p:sldId id="789" r:id="rId21"/>
    <p:sldId id="784" r:id="rId22"/>
    <p:sldId id="79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0"/>
    <p:restoredTop sz="96327"/>
  </p:normalViewPr>
  <p:slideViewPr>
    <p:cSldViewPr snapToGrid="0" snapToObjects="1">
      <p:cViewPr>
        <p:scale>
          <a:sx n="100" d="100"/>
          <a:sy n="100" d="100"/>
        </p:scale>
        <p:origin x="96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34F5A-8E97-6245-9CEE-801AF6F8CA28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75384-9787-4249-B17B-DF500F111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58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B180-3EB8-1D42-9A5A-48BDAE0719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95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6B6A5-4BC2-A045-A95E-506E8A4ED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73943-C12C-C146-A996-03D71DF50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BFC6D-F6AE-B044-ADC8-388D751D7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36B3-57C1-BB42-B468-81AF05E3990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2FC33-A632-7C4D-8D71-0CD5476DB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88423-18AD-EC4B-86F5-855733C8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3B63B-3A97-AB46-8325-A8587198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4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ADB3-CB80-8C47-B66B-5F1AA8EB6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601B5-DD96-854A-AC99-587414D23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029B0-6FFE-6B4E-BD77-BC982351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36B3-57C1-BB42-B468-81AF05E3990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48082-EE4D-D84A-98CE-6EB4570B3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9E0D4-ACBD-F745-8FE6-FBBF7EBD4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3B63B-3A97-AB46-8325-A8587198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55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30FFFE-31A6-9742-A9FD-3B921365AC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2F6E3D-A4F1-8B45-A31B-0B7A2A1B8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AD647-C26D-F747-92EB-485A94FA6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36B3-57C1-BB42-B468-81AF05E3990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07BFC-4F74-264C-B1E0-75B56835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4230D-E581-7740-8F49-A36793D7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3B63B-3A97-AB46-8325-A8587198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3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EA79-BA39-104F-85E6-4DB79A3F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8DCBA-3E18-994D-9A71-73E7F6FC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B349F-C8B6-5F4B-880C-1A38578E1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36B3-57C1-BB42-B468-81AF05E3990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3A792-A271-8E49-8A35-88E3A4048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76EBF-50F5-0D44-AB01-2A2876070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3B63B-3A97-AB46-8325-A8587198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01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972B9-4843-A543-900A-9934E78B9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B13CF-93F8-F345-9DEA-7396631F5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72F99-0612-A84E-BA65-D421459C9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36B3-57C1-BB42-B468-81AF05E3990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50543-8F95-A541-8699-792D69C08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2DB0B-FE41-CB47-BE56-3F128FF6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3B63B-3A97-AB46-8325-A8587198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85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9EBE-2B01-1A4E-8EA7-3ED184767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5F154-A9C9-0C4B-A3BC-C3ECD4012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3F164-0494-A741-837A-AAE4357E8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22772-1DF0-A549-8AC9-21E27A978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36B3-57C1-BB42-B468-81AF05E3990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9489D-98A8-454B-ABF3-C6FE2BA1C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230F2-0657-ED4E-A2ED-C2FD8B822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3B63B-3A97-AB46-8325-A8587198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67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9EFC-F532-5248-9EEE-408F7C70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93EE3-7EA7-324A-8030-6343C506B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DE986A-57EC-A44C-A38E-8781A5B95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8225A9-E7C3-3247-8667-7F4181128A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577D4-EC08-1746-804B-9C277A85ED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F39AA7-2573-C945-B208-935925ECE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36B3-57C1-BB42-B468-81AF05E3990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E33059-D7A1-2546-BF3F-E2230C52C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7F3287-9FD6-844E-AD32-5EAB84CD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3B63B-3A97-AB46-8325-A8587198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51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0C3B9-2A7B-F64E-A795-E5054498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EEA5D-CA23-A34F-B041-605DC1CB9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36B3-57C1-BB42-B468-81AF05E3990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6E786-5B92-4C44-8768-5BBE91F6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2A0A4-8551-8B4B-8E02-6C23ED0A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3B63B-3A97-AB46-8325-A8587198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72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F9C28D-921C-2345-99B9-74D6ACEF1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36B3-57C1-BB42-B468-81AF05E3990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8F7E09-4EFC-3C41-B262-D695F9C2B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A6EE7-AC45-2B41-B226-81E35C85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3B63B-3A97-AB46-8325-A8587198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4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F1BF5-06E4-4D47-801B-D9177A84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AAD8A-1F67-1346-BE43-76F00E4D9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4490D-36C0-ED4F-A0E4-66036B12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268C4-689B-6344-B87E-28B3FADCE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36B3-57C1-BB42-B468-81AF05E3990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101FCB-B37A-A44E-A24F-F89B146E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51CDC-7EBF-6443-A514-D4E7AE88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3B63B-3A97-AB46-8325-A8587198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07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E323B-9B27-D94E-AB48-1A4EE53A6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0D276-5B6B-8D42-ABE6-BE51026AEF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18E67-D6D8-6148-9156-119BFA68D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5F713-E32D-1C4B-B542-A914C9EE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36B3-57C1-BB42-B468-81AF05E3990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5528C-C55F-5A4F-B387-D31D6BE4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896D7-C647-F341-9C36-BB503D93C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3B63B-3A97-AB46-8325-A8587198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5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B7235-1D1B-6142-B791-3C05F14C8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1F724-06B7-E74D-A84E-AEA14D72F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FFE6B-0722-DC4A-A7A5-CD659D637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836B3-57C1-BB42-B468-81AF05E39902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AADF4-0FE1-5A44-B263-D3C7DE70D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6AE98-B097-EC49-AFEE-C5C7410AF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3B63B-3A97-AB46-8325-A8587198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7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.jpeg"/><Relationship Id="rId7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11" Type="http://schemas.openxmlformats.org/officeDocument/2006/relationships/image" Target="../media/image29.pn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F15850-9071-EF4D-A8FA-CDDA4E7CF168}"/>
              </a:ext>
            </a:extLst>
          </p:cNvPr>
          <p:cNvSpPr txBox="1">
            <a:spLocks/>
          </p:cNvSpPr>
          <p:nvPr/>
        </p:nvSpPr>
        <p:spPr>
          <a:xfrm>
            <a:off x="657225" y="1523197"/>
            <a:ext cx="10558463" cy="2387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Rbims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R tools for reconstructing bin metabolisms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664391A-3B5B-F940-B340-05C7B0C3A8E2}"/>
              </a:ext>
            </a:extLst>
          </p:cNvPr>
          <p:cNvSpPr txBox="1">
            <a:spLocks/>
          </p:cNvSpPr>
          <p:nvPr/>
        </p:nvSpPr>
        <p:spPr>
          <a:xfrm>
            <a:off x="6928654" y="4036219"/>
            <a:ext cx="5056340" cy="165576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4300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en-US" sz="43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- 2021</a:t>
            </a:r>
          </a:p>
          <a:p>
            <a:pPr marL="0" indent="0" algn="r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Mirna Vázquez Rosas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Landa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Ph.D.</a:t>
            </a:r>
          </a:p>
          <a:p>
            <a:pPr marL="0" indent="0" algn="r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University of Texas at Austin</a:t>
            </a:r>
          </a:p>
          <a:p>
            <a:endParaRPr lang="en-US" dirty="0"/>
          </a:p>
        </p:txBody>
      </p:sp>
      <p:pic>
        <p:nvPicPr>
          <p:cNvPr id="7" name="Picture 6" descr="A picture containing text, sign, yellow, outdoor&#10;&#10;Description automatically generated">
            <a:extLst>
              <a:ext uri="{FF2B5EF4-FFF2-40B4-BE49-F238E27FC236}">
                <a16:creationId xmlns:a16="http://schemas.microsoft.com/office/drawing/2014/main" id="{B25315CC-33AA-A341-8A86-0F9C124B2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729695"/>
            <a:ext cx="3743325" cy="3743325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779519AA-2060-0D42-BE9C-969CA44BB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913" y="3752056"/>
            <a:ext cx="1728787" cy="17287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B07DB2-EFF3-ED46-9E03-A35B3915D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2" y="0"/>
            <a:ext cx="1445078" cy="1445078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90B483E-91A2-4441-8CA2-91AF40B92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8009" y="114300"/>
            <a:ext cx="1166019" cy="1166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BF39E6-F34B-C145-9062-220DC112D88D}"/>
              </a:ext>
            </a:extLst>
          </p:cNvPr>
          <p:cNvSpPr txBox="1"/>
          <p:nvPr/>
        </p:nvSpPr>
        <p:spPr>
          <a:xfrm>
            <a:off x="5390147" y="6256421"/>
            <a:ext cx="6703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Vázquez-Rosas-</a:t>
            </a:r>
            <a:r>
              <a:rPr lang="en-US" dirty="0" err="1"/>
              <a:t>Landa</a:t>
            </a:r>
            <a:r>
              <a:rPr lang="en-US" dirty="0"/>
              <a:t>, M., De Anda, V., Shah, S., Baker, B.</a:t>
            </a:r>
          </a:p>
        </p:txBody>
      </p:sp>
    </p:spTree>
    <p:extLst>
      <p:ext uri="{BB962C8B-B14F-4D97-AF65-F5344CB8AC3E}">
        <p14:creationId xmlns:p14="http://schemas.microsoft.com/office/powerpoint/2010/main" val="3132397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ign, yellow, outdoor&#10;&#10;Description automatically generated">
            <a:extLst>
              <a:ext uri="{FF2B5EF4-FFF2-40B4-BE49-F238E27FC236}">
                <a16:creationId xmlns:a16="http://schemas.microsoft.com/office/drawing/2014/main" id="{FE17DE76-F6CA-6548-B702-4D1C755A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49" y="-17952"/>
            <a:ext cx="1263671" cy="1263671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235F5353-DEAF-114E-A991-4C41A96BB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41" y="319096"/>
            <a:ext cx="623879" cy="6238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11C07B-41FA-C943-BB1D-47DBDC8E9F65}"/>
              </a:ext>
            </a:extLst>
          </p:cNvPr>
          <p:cNvSpPr txBox="1"/>
          <p:nvPr/>
        </p:nvSpPr>
        <p:spPr>
          <a:xfrm>
            <a:off x="574386" y="1879880"/>
            <a:ext cx="451837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 R package to explore genome metabolism!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7-01-24 at 3.56.51 PM.png">
            <a:extLst>
              <a:ext uri="{FF2B5EF4-FFF2-40B4-BE49-F238E27FC236}">
                <a16:creationId xmlns:a16="http://schemas.microsoft.com/office/drawing/2014/main" id="{A054E7EE-17E0-1247-8121-4A8247E01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6" y="95376"/>
            <a:ext cx="5591788" cy="67642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B0DC965-CFCB-A54A-9FED-A213857A8AA8}"/>
              </a:ext>
            </a:extLst>
          </p:cNvPr>
          <p:cNvGrpSpPr/>
          <p:nvPr/>
        </p:nvGrpSpPr>
        <p:grpSpPr>
          <a:xfrm>
            <a:off x="486861" y="5873838"/>
            <a:ext cx="4483202" cy="726781"/>
            <a:chOff x="5677166" y="4559180"/>
            <a:chExt cx="3453716" cy="5539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361B25-97DF-A94B-A39C-3791E91F229F}"/>
                </a:ext>
              </a:extLst>
            </p:cNvPr>
            <p:cNvSpPr/>
            <p:nvPr/>
          </p:nvSpPr>
          <p:spPr>
            <a:xfrm>
              <a:off x="5677166" y="4639651"/>
              <a:ext cx="164033" cy="177613"/>
            </a:xfrm>
            <a:prstGeom prst="ellipse">
              <a:avLst/>
            </a:prstGeom>
            <a:solidFill>
              <a:srgbClr val="E73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669759-A7AB-454B-88F1-D437C218CF1E}"/>
                </a:ext>
              </a:extLst>
            </p:cNvPr>
            <p:cNvSpPr txBox="1"/>
            <p:nvPr/>
          </p:nvSpPr>
          <p:spPr>
            <a:xfrm>
              <a:off x="5841199" y="4559180"/>
              <a:ext cx="328968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Uncultured lineage</a:t>
              </a:r>
            </a:p>
            <a:p>
              <a:r>
                <a:rPr lang="en-US" sz="1400" dirty="0"/>
                <a:t>Metagenome-assembled genome (MAG)</a:t>
              </a:r>
            </a:p>
          </p:txBody>
        </p:sp>
      </p:grpSp>
      <p:sp>
        <p:nvSpPr>
          <p:cNvPr id="9" name="object 10">
            <a:extLst>
              <a:ext uri="{FF2B5EF4-FFF2-40B4-BE49-F238E27FC236}">
                <a16:creationId xmlns:a16="http://schemas.microsoft.com/office/drawing/2014/main" id="{AEB21089-1D01-F747-95BA-83534F374D13}"/>
              </a:ext>
            </a:extLst>
          </p:cNvPr>
          <p:cNvSpPr txBox="1"/>
          <p:nvPr/>
        </p:nvSpPr>
        <p:spPr>
          <a:xfrm>
            <a:off x="6704190" y="6600619"/>
            <a:ext cx="2985450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1336"/>
              </a:lnSpc>
            </a:pPr>
            <a:r>
              <a:rPr lang="en-US" sz="1200" dirty="0">
                <a:cs typeface="Lucida Grande" panose="020B0600040502020204" pitchFamily="34" charset="0"/>
              </a:rPr>
              <a:t>(</a:t>
            </a:r>
            <a:r>
              <a:rPr sz="1200" dirty="0">
                <a:cs typeface="Lucida Grande" panose="020B0600040502020204" pitchFamily="34" charset="0"/>
              </a:rPr>
              <a:t>Hug </a:t>
            </a:r>
            <a:r>
              <a:rPr sz="1200" i="1" dirty="0">
                <a:cs typeface="Lucida Grande" panose="020B0600040502020204" pitchFamily="34" charset="0"/>
              </a:rPr>
              <a:t>et al.</a:t>
            </a:r>
            <a:r>
              <a:rPr lang="en-US" sz="1200" i="1" dirty="0">
                <a:cs typeface="Lucida Grande" panose="020B0600040502020204" pitchFamily="34" charset="0"/>
              </a:rPr>
              <a:t>, </a:t>
            </a:r>
            <a:r>
              <a:rPr lang="en-US" sz="1200" dirty="0">
                <a:cs typeface="Lucida Grande" panose="020B0600040502020204" pitchFamily="34" charset="0"/>
              </a:rPr>
              <a:t>2016)</a:t>
            </a:r>
            <a:endParaRPr sz="1200" i="1" dirty="0">
              <a:cs typeface="Lucida Grande" panose="020B06000405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EE030-6D0A-E141-9D4F-49C89EE1CE26}"/>
              </a:ext>
            </a:extLst>
          </p:cNvPr>
          <p:cNvSpPr txBox="1"/>
          <p:nvPr/>
        </p:nvSpPr>
        <p:spPr>
          <a:xfrm>
            <a:off x="902436" y="3477525"/>
            <a:ext cx="4395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Reproducibility.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Allow pathway definitions.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Visualization alternatives.</a:t>
            </a:r>
            <a:endParaRPr lang="en-US" sz="2000" dirty="0"/>
          </a:p>
        </p:txBody>
      </p:sp>
      <p:pic>
        <p:nvPicPr>
          <p:cNvPr id="14" name="Picture 13" descr="Shape, arrow&#10;&#10;Description automatically generated">
            <a:extLst>
              <a:ext uri="{FF2B5EF4-FFF2-40B4-BE49-F238E27FC236}">
                <a16:creationId xmlns:a16="http://schemas.microsoft.com/office/drawing/2014/main" id="{25C4EF7E-9032-9F43-84FF-69407A417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248" y="3380475"/>
            <a:ext cx="414550" cy="414550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63B749FE-DA25-144F-82A6-BC9D51FFB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859" y="3745147"/>
            <a:ext cx="414550" cy="414550"/>
          </a:xfrm>
          <a:prstGeom prst="rect">
            <a:avLst/>
          </a:prstGeom>
        </p:spPr>
      </p:pic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B4470132-2010-6B40-8F12-2B1DBF492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968" y="4159697"/>
            <a:ext cx="414550" cy="4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55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ign, yellow, outdoor&#10;&#10;Description automatically generated">
            <a:extLst>
              <a:ext uri="{FF2B5EF4-FFF2-40B4-BE49-F238E27FC236}">
                <a16:creationId xmlns:a16="http://schemas.microsoft.com/office/drawing/2014/main" id="{3F9E0F4E-E871-DB48-81C5-507B759E4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3671" cy="1263671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FE2C9D9F-28AB-4749-A9D7-14A8C4C16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90" y="337048"/>
            <a:ext cx="623879" cy="623879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8D1224-B076-6A44-A473-6B652E81E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70112"/>
            <a:ext cx="12192000" cy="31508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23EA2B6-11EB-8647-872B-044FB8EE415D}"/>
              </a:ext>
            </a:extLst>
          </p:cNvPr>
          <p:cNvSpPr/>
          <p:nvPr/>
        </p:nvSpPr>
        <p:spPr>
          <a:xfrm>
            <a:off x="885825" y="2185988"/>
            <a:ext cx="4014788" cy="8858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07A2C-FFCF-D14E-BD30-483D001783A4}"/>
              </a:ext>
            </a:extLst>
          </p:cNvPr>
          <p:cNvSpPr/>
          <p:nvPr/>
        </p:nvSpPr>
        <p:spPr>
          <a:xfrm>
            <a:off x="4900613" y="2185988"/>
            <a:ext cx="2085975" cy="8858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885E7C-D1CF-E547-A34E-5A130598F2C2}"/>
              </a:ext>
            </a:extLst>
          </p:cNvPr>
          <p:cNvSpPr/>
          <p:nvPr/>
        </p:nvSpPr>
        <p:spPr>
          <a:xfrm>
            <a:off x="6986588" y="2185987"/>
            <a:ext cx="2085975" cy="88582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A0FDD0-AD2C-4443-B95F-16CB956A3325}"/>
              </a:ext>
            </a:extLst>
          </p:cNvPr>
          <p:cNvSpPr/>
          <p:nvPr/>
        </p:nvSpPr>
        <p:spPr>
          <a:xfrm>
            <a:off x="9072563" y="2185987"/>
            <a:ext cx="2233612" cy="88582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054791-BBAD-204D-A916-E9986A98DF77}"/>
              </a:ext>
            </a:extLst>
          </p:cNvPr>
          <p:cNvCxnSpPr/>
          <p:nvPr/>
        </p:nvCxnSpPr>
        <p:spPr>
          <a:xfrm flipV="1">
            <a:off x="1614488" y="4171950"/>
            <a:ext cx="0" cy="328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387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ign, yellow, outdoor&#10;&#10;Description automatically generated">
            <a:extLst>
              <a:ext uri="{FF2B5EF4-FFF2-40B4-BE49-F238E27FC236}">
                <a16:creationId xmlns:a16="http://schemas.microsoft.com/office/drawing/2014/main" id="{3F9E0F4E-E871-DB48-81C5-507B759E4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3671" cy="1263671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FE2C9D9F-28AB-4749-A9D7-14A8C4C16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90" y="337048"/>
            <a:ext cx="623879" cy="623879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8D1224-B076-6A44-A473-6B652E81E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70112"/>
            <a:ext cx="12192000" cy="31508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23EA2B6-11EB-8647-872B-044FB8EE415D}"/>
              </a:ext>
            </a:extLst>
          </p:cNvPr>
          <p:cNvSpPr/>
          <p:nvPr/>
        </p:nvSpPr>
        <p:spPr>
          <a:xfrm>
            <a:off x="885825" y="2185988"/>
            <a:ext cx="4014788" cy="8858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07A2C-FFCF-D14E-BD30-483D001783A4}"/>
              </a:ext>
            </a:extLst>
          </p:cNvPr>
          <p:cNvSpPr/>
          <p:nvPr/>
        </p:nvSpPr>
        <p:spPr>
          <a:xfrm>
            <a:off x="4900613" y="2185988"/>
            <a:ext cx="2085975" cy="8858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885E7C-D1CF-E547-A34E-5A130598F2C2}"/>
              </a:ext>
            </a:extLst>
          </p:cNvPr>
          <p:cNvSpPr/>
          <p:nvPr/>
        </p:nvSpPr>
        <p:spPr>
          <a:xfrm>
            <a:off x="6986588" y="2185987"/>
            <a:ext cx="2085975" cy="88582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A0FDD0-AD2C-4443-B95F-16CB956A3325}"/>
              </a:ext>
            </a:extLst>
          </p:cNvPr>
          <p:cNvSpPr/>
          <p:nvPr/>
        </p:nvSpPr>
        <p:spPr>
          <a:xfrm>
            <a:off x="9072563" y="2185987"/>
            <a:ext cx="2233612" cy="88582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054791-BBAD-204D-A916-E9986A98DF77}"/>
              </a:ext>
            </a:extLst>
          </p:cNvPr>
          <p:cNvCxnSpPr/>
          <p:nvPr/>
        </p:nvCxnSpPr>
        <p:spPr>
          <a:xfrm flipV="1">
            <a:off x="1614488" y="4171950"/>
            <a:ext cx="0" cy="328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F1D9BD4-4F8B-6D4D-93D2-6DB6BC5DEB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010"/>
          <a:stretch/>
        </p:blipFill>
        <p:spPr>
          <a:xfrm>
            <a:off x="4176873" y="710649"/>
            <a:ext cx="8027660" cy="389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68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ign, yellow, outdoor&#10;&#10;Description automatically generated">
            <a:extLst>
              <a:ext uri="{FF2B5EF4-FFF2-40B4-BE49-F238E27FC236}">
                <a16:creationId xmlns:a16="http://schemas.microsoft.com/office/drawing/2014/main" id="{3F9E0F4E-E871-DB48-81C5-507B759E4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3671" cy="1263671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FE2C9D9F-28AB-4749-A9D7-14A8C4C16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90" y="337048"/>
            <a:ext cx="623879" cy="623879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8D1224-B076-6A44-A473-6B652E81E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70112"/>
            <a:ext cx="12192000" cy="31508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23EA2B6-11EB-8647-872B-044FB8EE415D}"/>
              </a:ext>
            </a:extLst>
          </p:cNvPr>
          <p:cNvSpPr/>
          <p:nvPr/>
        </p:nvSpPr>
        <p:spPr>
          <a:xfrm>
            <a:off x="885825" y="2185988"/>
            <a:ext cx="4014788" cy="8858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07A2C-FFCF-D14E-BD30-483D001783A4}"/>
              </a:ext>
            </a:extLst>
          </p:cNvPr>
          <p:cNvSpPr/>
          <p:nvPr/>
        </p:nvSpPr>
        <p:spPr>
          <a:xfrm>
            <a:off x="4900613" y="2185988"/>
            <a:ext cx="2085975" cy="8858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885E7C-D1CF-E547-A34E-5A130598F2C2}"/>
              </a:ext>
            </a:extLst>
          </p:cNvPr>
          <p:cNvSpPr/>
          <p:nvPr/>
        </p:nvSpPr>
        <p:spPr>
          <a:xfrm>
            <a:off x="6986588" y="2185987"/>
            <a:ext cx="2085975" cy="88582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A0FDD0-AD2C-4443-B95F-16CB956A3325}"/>
              </a:ext>
            </a:extLst>
          </p:cNvPr>
          <p:cNvSpPr/>
          <p:nvPr/>
        </p:nvSpPr>
        <p:spPr>
          <a:xfrm>
            <a:off x="9072563" y="2185987"/>
            <a:ext cx="2233612" cy="88582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054791-BBAD-204D-A916-E9986A98DF77}"/>
              </a:ext>
            </a:extLst>
          </p:cNvPr>
          <p:cNvCxnSpPr/>
          <p:nvPr/>
        </p:nvCxnSpPr>
        <p:spPr>
          <a:xfrm flipV="1">
            <a:off x="1614488" y="4171950"/>
            <a:ext cx="0" cy="328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4116CF16-4419-7341-9513-F593C0908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729" y="-92076"/>
            <a:ext cx="5517271" cy="544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20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ign, yellow, outdoor&#10;&#10;Description automatically generated">
            <a:extLst>
              <a:ext uri="{FF2B5EF4-FFF2-40B4-BE49-F238E27FC236}">
                <a16:creationId xmlns:a16="http://schemas.microsoft.com/office/drawing/2014/main" id="{3F9E0F4E-E871-DB48-81C5-507B759E4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3671" cy="1263671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FE2C9D9F-28AB-4749-A9D7-14A8C4C16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90" y="337048"/>
            <a:ext cx="623879" cy="623879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D7A3BD5-BDF5-984A-975A-48FB46808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656852"/>
              </p:ext>
            </p:extLst>
          </p:nvPr>
        </p:nvGraphicFramePr>
        <p:xfrm>
          <a:off x="6765131" y="58887"/>
          <a:ext cx="4614864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69144">
                  <a:extLst>
                    <a:ext uri="{9D8B030D-6E8A-4147-A177-3AD203B41FA5}">
                      <a16:colId xmlns:a16="http://schemas.microsoft.com/office/drawing/2014/main" val="865117825"/>
                    </a:ext>
                  </a:extLst>
                </a:gridCol>
                <a:gridCol w="769144">
                  <a:extLst>
                    <a:ext uri="{9D8B030D-6E8A-4147-A177-3AD203B41FA5}">
                      <a16:colId xmlns:a16="http://schemas.microsoft.com/office/drawing/2014/main" val="350599040"/>
                    </a:ext>
                  </a:extLst>
                </a:gridCol>
                <a:gridCol w="769144">
                  <a:extLst>
                    <a:ext uri="{9D8B030D-6E8A-4147-A177-3AD203B41FA5}">
                      <a16:colId xmlns:a16="http://schemas.microsoft.com/office/drawing/2014/main" val="2435430272"/>
                    </a:ext>
                  </a:extLst>
                </a:gridCol>
                <a:gridCol w="769144">
                  <a:extLst>
                    <a:ext uri="{9D8B030D-6E8A-4147-A177-3AD203B41FA5}">
                      <a16:colId xmlns:a16="http://schemas.microsoft.com/office/drawing/2014/main" val="921022906"/>
                    </a:ext>
                  </a:extLst>
                </a:gridCol>
                <a:gridCol w="769144">
                  <a:extLst>
                    <a:ext uri="{9D8B030D-6E8A-4147-A177-3AD203B41FA5}">
                      <a16:colId xmlns:a16="http://schemas.microsoft.com/office/drawing/2014/main" val="3672154669"/>
                    </a:ext>
                  </a:extLst>
                </a:gridCol>
                <a:gridCol w="769144">
                  <a:extLst>
                    <a:ext uri="{9D8B030D-6E8A-4147-A177-3AD203B41FA5}">
                      <a16:colId xmlns:a16="http://schemas.microsoft.com/office/drawing/2014/main" val="4170590426"/>
                    </a:ext>
                  </a:extLst>
                </a:gridCol>
              </a:tblGrid>
              <a:tr h="324696">
                <a:tc>
                  <a:txBody>
                    <a:bodyPr/>
                    <a:lstStyle/>
                    <a:p>
                      <a:r>
                        <a:rPr lang="en-US" dirty="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KO4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KO5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584195"/>
                  </a:ext>
                </a:extLst>
              </a:tr>
              <a:tr h="324696">
                <a:tc>
                  <a:txBody>
                    <a:bodyPr/>
                    <a:lstStyle/>
                    <a:p>
                      <a:r>
                        <a:rPr lang="en-US" dirty="0"/>
                        <a:t>Bin1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291034"/>
                  </a:ext>
                </a:extLst>
              </a:tr>
              <a:tr h="324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60378"/>
                  </a:ext>
                </a:extLst>
              </a:tr>
              <a:tr h="324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261531"/>
                  </a:ext>
                </a:extLst>
              </a:tr>
              <a:tr h="324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247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87BD7FD-58A4-B646-913F-0C4089D2E875}"/>
              </a:ext>
            </a:extLst>
          </p:cNvPr>
          <p:cNvSpPr txBox="1"/>
          <p:nvPr/>
        </p:nvSpPr>
        <p:spPr>
          <a:xfrm>
            <a:off x="5107781" y="496507"/>
            <a:ext cx="152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 column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8A799-C171-C64B-9CA0-65AD88DFE00D}"/>
              </a:ext>
            </a:extLst>
          </p:cNvPr>
          <p:cNvSpPr txBox="1"/>
          <p:nvPr/>
        </p:nvSpPr>
        <p:spPr>
          <a:xfrm>
            <a:off x="5362078" y="1395548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Sediment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B85437-3C4E-5245-A6B1-9C17F87003CA}"/>
              </a:ext>
            </a:extLst>
          </p:cNvPr>
          <p:cNvSpPr/>
          <p:nvPr/>
        </p:nvSpPr>
        <p:spPr>
          <a:xfrm>
            <a:off x="9765506" y="-89281"/>
            <a:ext cx="928688" cy="220027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203761-AEF3-D248-BF63-B1611BA014A2}"/>
              </a:ext>
            </a:extLst>
          </p:cNvPr>
          <p:cNvSpPr/>
          <p:nvPr/>
        </p:nvSpPr>
        <p:spPr>
          <a:xfrm>
            <a:off x="5362078" y="1104747"/>
            <a:ext cx="6050573" cy="10062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FD17F7-677E-D542-8440-D29741A17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70112"/>
            <a:ext cx="12192000" cy="31508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0F4F71-1C1B-014F-A8B4-18597B92EEA7}"/>
              </a:ext>
            </a:extLst>
          </p:cNvPr>
          <p:cNvSpPr/>
          <p:nvPr/>
        </p:nvSpPr>
        <p:spPr>
          <a:xfrm>
            <a:off x="885825" y="2185988"/>
            <a:ext cx="4014788" cy="8858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F4867F-F3B3-064B-B8F1-1CE642EE1AC8}"/>
              </a:ext>
            </a:extLst>
          </p:cNvPr>
          <p:cNvSpPr/>
          <p:nvPr/>
        </p:nvSpPr>
        <p:spPr>
          <a:xfrm>
            <a:off x="4900613" y="2185988"/>
            <a:ext cx="2085975" cy="8858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B82AA6-FD7D-0343-B1D8-07CE469BB675}"/>
              </a:ext>
            </a:extLst>
          </p:cNvPr>
          <p:cNvSpPr/>
          <p:nvPr/>
        </p:nvSpPr>
        <p:spPr>
          <a:xfrm>
            <a:off x="6986588" y="2185987"/>
            <a:ext cx="2085975" cy="88582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A12980-D03C-DC42-88D7-84A537C21342}"/>
              </a:ext>
            </a:extLst>
          </p:cNvPr>
          <p:cNvSpPr/>
          <p:nvPr/>
        </p:nvSpPr>
        <p:spPr>
          <a:xfrm>
            <a:off x="9072563" y="2185987"/>
            <a:ext cx="2233612" cy="88582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C254ED-8D2D-AE41-A431-1BC00C3A18A4}"/>
              </a:ext>
            </a:extLst>
          </p:cNvPr>
          <p:cNvCxnSpPr/>
          <p:nvPr/>
        </p:nvCxnSpPr>
        <p:spPr>
          <a:xfrm flipV="1">
            <a:off x="1614488" y="4171950"/>
            <a:ext cx="0" cy="328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B3B4B9-F421-A446-AE88-9ECA4FAEDE16}"/>
              </a:ext>
            </a:extLst>
          </p:cNvPr>
          <p:cNvSpPr txBox="1"/>
          <p:nvPr/>
        </p:nvSpPr>
        <p:spPr>
          <a:xfrm>
            <a:off x="1614488" y="1258769"/>
            <a:ext cx="2708255" cy="46166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  <a:r>
              <a:rPr lang="en-US" sz="2400" dirty="0" err="1"/>
              <a:t>get_subset_unique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5659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D7A3BD5-BDF5-984A-975A-48FB46808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533167"/>
              </p:ext>
            </p:extLst>
          </p:nvPr>
        </p:nvGraphicFramePr>
        <p:xfrm>
          <a:off x="6986588" y="337048"/>
          <a:ext cx="3857628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42938">
                  <a:extLst>
                    <a:ext uri="{9D8B030D-6E8A-4147-A177-3AD203B41FA5}">
                      <a16:colId xmlns:a16="http://schemas.microsoft.com/office/drawing/2014/main" val="865117825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350599040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2435430272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921022906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3672154669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4170590426"/>
                    </a:ext>
                  </a:extLst>
                </a:gridCol>
              </a:tblGrid>
              <a:tr h="292789">
                <a:tc>
                  <a:txBody>
                    <a:bodyPr/>
                    <a:lstStyle/>
                    <a:p>
                      <a:r>
                        <a:rPr lang="en-US" dirty="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KO4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KO5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584195"/>
                  </a:ext>
                </a:extLst>
              </a:tr>
              <a:tr h="292789">
                <a:tc>
                  <a:txBody>
                    <a:bodyPr/>
                    <a:lstStyle/>
                    <a:p>
                      <a:r>
                        <a:rPr lang="en-US" dirty="0"/>
                        <a:t>Bin1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291034"/>
                  </a:ext>
                </a:extLst>
              </a:tr>
              <a:tr h="292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6037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DB85437-3C4E-5245-A6B1-9C17F87003CA}"/>
              </a:ext>
            </a:extLst>
          </p:cNvPr>
          <p:cNvSpPr/>
          <p:nvPr/>
        </p:nvSpPr>
        <p:spPr>
          <a:xfrm>
            <a:off x="8915402" y="185737"/>
            <a:ext cx="1900734" cy="18510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82DC7-44DC-0443-9EFB-6CEB9CF58580}"/>
              </a:ext>
            </a:extLst>
          </p:cNvPr>
          <p:cNvSpPr txBox="1"/>
          <p:nvPr/>
        </p:nvSpPr>
        <p:spPr>
          <a:xfrm>
            <a:off x="8887322" y="1516762"/>
            <a:ext cx="1900733" cy="37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Sulfur metabolism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8FFB7A-D001-7B47-B447-00EC287AE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0112"/>
            <a:ext cx="12192000" cy="31508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DA421B-A703-6B4E-BD65-7B3BD61EB71C}"/>
              </a:ext>
            </a:extLst>
          </p:cNvPr>
          <p:cNvSpPr/>
          <p:nvPr/>
        </p:nvSpPr>
        <p:spPr>
          <a:xfrm>
            <a:off x="885825" y="2185988"/>
            <a:ext cx="4014788" cy="88582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21B102-0CB2-B047-A12A-AEC861AF90F8}"/>
              </a:ext>
            </a:extLst>
          </p:cNvPr>
          <p:cNvSpPr/>
          <p:nvPr/>
        </p:nvSpPr>
        <p:spPr>
          <a:xfrm>
            <a:off x="4900613" y="2185988"/>
            <a:ext cx="2085975" cy="8858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A11DBE-AA4F-6845-9D69-8EFEC0508747}"/>
              </a:ext>
            </a:extLst>
          </p:cNvPr>
          <p:cNvSpPr/>
          <p:nvPr/>
        </p:nvSpPr>
        <p:spPr>
          <a:xfrm>
            <a:off x="6986588" y="2185987"/>
            <a:ext cx="2085975" cy="88582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9C51B-9C7C-1844-9E6F-E097C027D9A8}"/>
              </a:ext>
            </a:extLst>
          </p:cNvPr>
          <p:cNvSpPr/>
          <p:nvPr/>
        </p:nvSpPr>
        <p:spPr>
          <a:xfrm>
            <a:off x="9072563" y="2185987"/>
            <a:ext cx="2233612" cy="88582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E4DAC2-9BB7-0F4A-A6BD-F64DBB35688A}"/>
              </a:ext>
            </a:extLst>
          </p:cNvPr>
          <p:cNvCxnSpPr/>
          <p:nvPr/>
        </p:nvCxnSpPr>
        <p:spPr>
          <a:xfrm flipV="1">
            <a:off x="1614488" y="4171950"/>
            <a:ext cx="0" cy="328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B5AAA27-0E77-DF48-B033-1B9E57E2EA51}"/>
              </a:ext>
            </a:extLst>
          </p:cNvPr>
          <p:cNvSpPr txBox="1"/>
          <p:nvPr/>
        </p:nvSpPr>
        <p:spPr>
          <a:xfrm>
            <a:off x="1922471" y="1240559"/>
            <a:ext cx="2978142" cy="46166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  <a:r>
              <a:rPr lang="en-US" sz="2400" dirty="0" err="1"/>
              <a:t>get_subset_pathway</a:t>
            </a:r>
            <a:endParaRPr lang="en-US" sz="2400" dirty="0"/>
          </a:p>
        </p:txBody>
      </p:sp>
      <p:pic>
        <p:nvPicPr>
          <p:cNvPr id="19" name="Picture 18" descr="A picture containing text, sign, yellow, outdoor&#10;&#10;Description automatically generated">
            <a:extLst>
              <a:ext uri="{FF2B5EF4-FFF2-40B4-BE49-F238E27FC236}">
                <a16:creationId xmlns:a16="http://schemas.microsoft.com/office/drawing/2014/main" id="{09F394CB-8538-6646-83C2-53E427522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63671" cy="1263671"/>
          </a:xfrm>
          <a:prstGeom prst="rect">
            <a:avLst/>
          </a:prstGeom>
        </p:spPr>
      </p:pic>
      <p:pic>
        <p:nvPicPr>
          <p:cNvPr id="20" name="Picture 19" descr="Qr code&#10;&#10;Description automatically generated">
            <a:extLst>
              <a:ext uri="{FF2B5EF4-FFF2-40B4-BE49-F238E27FC236}">
                <a16:creationId xmlns:a16="http://schemas.microsoft.com/office/drawing/2014/main" id="{FFEEC3E4-122D-1244-9593-3EC12A06D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590" y="337048"/>
            <a:ext cx="623879" cy="62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05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ign, yellow, outdoor&#10;&#10;Description automatically generated">
            <a:extLst>
              <a:ext uri="{FF2B5EF4-FFF2-40B4-BE49-F238E27FC236}">
                <a16:creationId xmlns:a16="http://schemas.microsoft.com/office/drawing/2014/main" id="{EAFCB440-E979-1B4C-AF05-DCA03646D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49" y="-17952"/>
            <a:ext cx="1263671" cy="1263671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ABF165AC-4989-3F44-ACA6-499241424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41" y="319096"/>
            <a:ext cx="623879" cy="623879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CCE8E5-4329-2848-9C28-2621285F2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08" y="2007290"/>
            <a:ext cx="12054080" cy="274186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7CBCF7E-1CC3-C843-8714-1123E41CA353}"/>
              </a:ext>
            </a:extLst>
          </p:cNvPr>
          <p:cNvSpPr txBox="1">
            <a:spLocks/>
          </p:cNvSpPr>
          <p:nvPr/>
        </p:nvSpPr>
        <p:spPr>
          <a:xfrm>
            <a:off x="1609961" y="450129"/>
            <a:ext cx="9253537" cy="98569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Bacteria that eat petroleum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4A652-4A14-5C49-959C-04F3DB186EAF}"/>
              </a:ext>
            </a:extLst>
          </p:cNvPr>
          <p:cNvSpPr txBox="1"/>
          <p:nvPr/>
        </p:nvSpPr>
        <p:spPr>
          <a:xfrm>
            <a:off x="7741279" y="6280768"/>
            <a:ext cx="4081461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(Vázquez-Rosas-</a:t>
            </a:r>
            <a:r>
              <a:rPr lang="en-US" dirty="0" err="1"/>
              <a:t>Landa</a:t>
            </a:r>
            <a:r>
              <a:rPr lang="en-US" dirty="0"/>
              <a:t>., </a:t>
            </a:r>
            <a:r>
              <a:rPr lang="en-US" i="1" dirty="0"/>
              <a:t>et al</a:t>
            </a:r>
            <a:r>
              <a:rPr lang="en-US" dirty="0"/>
              <a:t>., in progress)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9DEB97-2C52-7A44-84DF-B04ACDBEADE9}"/>
              </a:ext>
            </a:extLst>
          </p:cNvPr>
          <p:cNvSpPr/>
          <p:nvPr/>
        </p:nvSpPr>
        <p:spPr>
          <a:xfrm>
            <a:off x="8229601" y="1933106"/>
            <a:ext cx="1828800" cy="299178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6D8687E8-FBC8-6541-B70F-25D61EB85E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989" t="25783" r="989" b="20773"/>
          <a:stretch/>
        </p:blipFill>
        <p:spPr>
          <a:xfrm>
            <a:off x="1458080" y="4735373"/>
            <a:ext cx="5842000" cy="208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6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ign, yellow, outdoor&#10;&#10;Description automatically generated">
            <a:extLst>
              <a:ext uri="{FF2B5EF4-FFF2-40B4-BE49-F238E27FC236}">
                <a16:creationId xmlns:a16="http://schemas.microsoft.com/office/drawing/2014/main" id="{FFA42335-27FD-0147-97B9-48E5B1ACF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49" y="-17952"/>
            <a:ext cx="1263671" cy="1263671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3B63DBB6-520B-CC40-832A-17AC5DAD3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41" y="319096"/>
            <a:ext cx="623879" cy="6238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95BB725-1AC9-5E46-9DBE-AC73664CB4A2}"/>
              </a:ext>
            </a:extLst>
          </p:cNvPr>
          <p:cNvSpPr txBox="1">
            <a:spLocks/>
          </p:cNvSpPr>
          <p:nvPr/>
        </p:nvSpPr>
        <p:spPr>
          <a:xfrm>
            <a:off x="4234985" y="319096"/>
            <a:ext cx="4638674" cy="98569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KEGG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7E62F-A804-E141-9E0C-56BF01C29B0E}"/>
              </a:ext>
            </a:extLst>
          </p:cNvPr>
          <p:cNvSpPr txBox="1"/>
          <p:nvPr/>
        </p:nvSpPr>
        <p:spPr>
          <a:xfrm>
            <a:off x="85421" y="1391105"/>
            <a:ext cx="5832148" cy="141577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5"/>
                </a:solidFill>
              </a:rPr>
              <a:t>read_ko</a:t>
            </a:r>
            <a:r>
              <a:rPr lang="en-US" b="1" dirty="0">
                <a:solidFill>
                  <a:schemeClr val="accent5"/>
                </a:solidFill>
              </a:rPr>
              <a:t>(</a:t>
            </a:r>
            <a:r>
              <a:rPr lang="en-US" dirty="0">
                <a:solidFill>
                  <a:schemeClr val="accent5"/>
                </a:solidFill>
              </a:rPr>
              <a:t>“data/</a:t>
            </a:r>
            <a:r>
              <a:rPr lang="en-US" dirty="0" err="1">
                <a:solidFill>
                  <a:schemeClr val="accent5"/>
                </a:solidFill>
              </a:rPr>
              <a:t>kofam</a:t>
            </a:r>
            <a:r>
              <a:rPr lang="en-US" dirty="0">
                <a:solidFill>
                  <a:schemeClr val="accent5"/>
                </a:solidFill>
              </a:rPr>
              <a:t>/”</a:t>
            </a:r>
            <a:r>
              <a:rPr lang="en-US" b="1" dirty="0">
                <a:solidFill>
                  <a:schemeClr val="accent5"/>
                </a:solidFill>
              </a:rPr>
              <a:t>) %&gt;%</a:t>
            </a:r>
          </a:p>
          <a:p>
            <a:r>
              <a:rPr lang="en-US" b="1" dirty="0"/>
              <a:t>   </a:t>
            </a:r>
            <a:r>
              <a:rPr lang="en-US" b="1" dirty="0" err="1">
                <a:solidFill>
                  <a:schemeClr val="accent6"/>
                </a:solidFill>
              </a:rPr>
              <a:t>mapping_ko</a:t>
            </a:r>
            <a:r>
              <a:rPr lang="en-US" b="1" dirty="0">
                <a:solidFill>
                  <a:schemeClr val="accent6"/>
                </a:solidFill>
              </a:rPr>
              <a:t>() %&gt;%</a:t>
            </a:r>
          </a:p>
          <a:p>
            <a:r>
              <a:rPr lang="en-US" b="1" dirty="0"/>
              <a:t>   </a:t>
            </a:r>
            <a:r>
              <a:rPr lang="en-US" b="1" dirty="0" err="1">
                <a:solidFill>
                  <a:schemeClr val="accent2"/>
                </a:solidFill>
              </a:rPr>
              <a:t>get_subset_pathway</a:t>
            </a:r>
            <a:r>
              <a:rPr lang="en-US" b="1" dirty="0">
                <a:solidFill>
                  <a:schemeClr val="accent2"/>
                </a:solidFill>
              </a:rPr>
              <a:t>(</a:t>
            </a:r>
            <a:r>
              <a:rPr lang="en-US" dirty="0" err="1">
                <a:solidFill>
                  <a:schemeClr val="accent2"/>
                </a:solidFill>
              </a:rPr>
              <a:t>rbims_pathway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</a:rPr>
              <a:t>“Hexadecane”</a:t>
            </a:r>
            <a:r>
              <a:rPr lang="en-US" b="1" dirty="0">
                <a:solidFill>
                  <a:schemeClr val="accent2"/>
                </a:solidFill>
              </a:rPr>
              <a:t>) %&gt;%</a:t>
            </a:r>
          </a:p>
          <a:p>
            <a:r>
              <a:rPr lang="en-US" b="1" dirty="0">
                <a:solidFill>
                  <a:srgbClr val="7030A0"/>
                </a:solidFill>
              </a:rPr>
              <a:t>   </a:t>
            </a:r>
            <a:r>
              <a:rPr lang="en-US" b="1" dirty="0" err="1">
                <a:solidFill>
                  <a:srgbClr val="7030A0"/>
                </a:solidFill>
              </a:rPr>
              <a:t>plot_bubble</a:t>
            </a:r>
            <a:r>
              <a:rPr lang="en-US" b="1" dirty="0">
                <a:solidFill>
                  <a:srgbClr val="7030A0"/>
                </a:solidFill>
              </a:rPr>
              <a:t>() </a:t>
            </a:r>
          </a:p>
          <a:p>
            <a:r>
              <a:rPr lang="en-US" sz="1400" dirty="0"/>
              <a:t>	</a:t>
            </a:r>
          </a:p>
        </p:txBody>
      </p:sp>
      <p:pic>
        <p:nvPicPr>
          <p:cNvPr id="6" name="Picture 5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B181C275-6A9B-A745-B6AC-C9907786F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85" y="1991186"/>
            <a:ext cx="5832148" cy="3395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2B528F-5325-1E44-A08C-6ECEE3265EFC}"/>
              </a:ext>
            </a:extLst>
          </p:cNvPr>
          <p:cNvSpPr txBox="1"/>
          <p:nvPr/>
        </p:nvSpPr>
        <p:spPr>
          <a:xfrm>
            <a:off x="7846687" y="6343504"/>
            <a:ext cx="4081461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(Vázquez-Rosas-</a:t>
            </a:r>
            <a:r>
              <a:rPr lang="en-US" dirty="0" err="1"/>
              <a:t>Landa</a:t>
            </a:r>
            <a:r>
              <a:rPr lang="en-US" dirty="0"/>
              <a:t>., </a:t>
            </a:r>
            <a:r>
              <a:rPr lang="en-US" i="1" dirty="0"/>
              <a:t>et al</a:t>
            </a:r>
            <a:r>
              <a:rPr lang="en-US" dirty="0"/>
              <a:t>., in progress)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DF6F16-F568-BF4C-8F8D-8718280C1800}"/>
              </a:ext>
            </a:extLst>
          </p:cNvPr>
          <p:cNvSpPr/>
          <p:nvPr/>
        </p:nvSpPr>
        <p:spPr>
          <a:xfrm>
            <a:off x="6124883" y="1991186"/>
            <a:ext cx="5981696" cy="30544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35C405-6E50-5348-8952-F029C1CC9DCB}"/>
              </a:ext>
            </a:extLst>
          </p:cNvPr>
          <p:cNvSpPr/>
          <p:nvPr/>
        </p:nvSpPr>
        <p:spPr>
          <a:xfrm>
            <a:off x="2061655" y="2983514"/>
            <a:ext cx="2085974" cy="8909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5EFDB-E5D7-C84A-85CE-4B46A3780C5D}"/>
              </a:ext>
            </a:extLst>
          </p:cNvPr>
          <p:cNvSpPr/>
          <p:nvPr/>
        </p:nvSpPr>
        <p:spPr>
          <a:xfrm>
            <a:off x="2061655" y="3874485"/>
            <a:ext cx="2085975" cy="8858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C71715-94D5-0F47-8318-E7B10EA3B47D}"/>
              </a:ext>
            </a:extLst>
          </p:cNvPr>
          <p:cNvSpPr/>
          <p:nvPr/>
        </p:nvSpPr>
        <p:spPr>
          <a:xfrm>
            <a:off x="2061654" y="4765456"/>
            <a:ext cx="2085975" cy="88582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F410A8-B63C-4C42-847B-703BCFB59879}"/>
              </a:ext>
            </a:extLst>
          </p:cNvPr>
          <p:cNvSpPr/>
          <p:nvPr/>
        </p:nvSpPr>
        <p:spPr>
          <a:xfrm>
            <a:off x="2056995" y="5656427"/>
            <a:ext cx="2085975" cy="88582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2689640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1AC3EC9-C439-5D45-8306-AF00D258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07" y="2114404"/>
            <a:ext cx="8086067" cy="4747044"/>
          </a:xfrm>
          <a:prstGeom prst="rect">
            <a:avLst/>
          </a:prstGeom>
        </p:spPr>
      </p:pic>
      <p:pic>
        <p:nvPicPr>
          <p:cNvPr id="2" name="Picture 1" descr="A picture containing text, sign, yellow, outdoor&#10;&#10;Description automatically generated">
            <a:extLst>
              <a:ext uri="{FF2B5EF4-FFF2-40B4-BE49-F238E27FC236}">
                <a16:creationId xmlns:a16="http://schemas.microsoft.com/office/drawing/2014/main" id="{FFA42335-27FD-0147-97B9-48E5B1AC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449" y="-17952"/>
            <a:ext cx="1263671" cy="1263671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3B63DBB6-520B-CC40-832A-17AC5DAD3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141" y="319096"/>
            <a:ext cx="623879" cy="6238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95BB725-1AC9-5E46-9DBE-AC73664CB4A2}"/>
              </a:ext>
            </a:extLst>
          </p:cNvPr>
          <p:cNvSpPr txBox="1">
            <a:spLocks/>
          </p:cNvSpPr>
          <p:nvPr/>
        </p:nvSpPr>
        <p:spPr>
          <a:xfrm>
            <a:off x="1843087" y="514496"/>
            <a:ext cx="9253537" cy="98569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KEGG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7E62F-A804-E141-9E0C-56BF01C29B0E}"/>
              </a:ext>
            </a:extLst>
          </p:cNvPr>
          <p:cNvSpPr txBox="1"/>
          <p:nvPr/>
        </p:nvSpPr>
        <p:spPr>
          <a:xfrm>
            <a:off x="3723737" y="1288582"/>
            <a:ext cx="8179872" cy="141577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5"/>
                </a:solidFill>
              </a:rPr>
              <a:t>read_ko</a:t>
            </a:r>
            <a:r>
              <a:rPr lang="en-US" b="1" dirty="0">
                <a:solidFill>
                  <a:schemeClr val="accent5"/>
                </a:solidFill>
              </a:rPr>
              <a:t>(</a:t>
            </a:r>
            <a:r>
              <a:rPr lang="en-US" dirty="0">
                <a:solidFill>
                  <a:schemeClr val="accent5"/>
                </a:solidFill>
              </a:rPr>
              <a:t>“data/</a:t>
            </a:r>
            <a:r>
              <a:rPr lang="en-US" dirty="0" err="1">
                <a:solidFill>
                  <a:schemeClr val="accent5"/>
                </a:solidFill>
              </a:rPr>
              <a:t>kofam</a:t>
            </a:r>
            <a:r>
              <a:rPr lang="en-US" dirty="0">
                <a:solidFill>
                  <a:schemeClr val="accent5"/>
                </a:solidFill>
              </a:rPr>
              <a:t>/”</a:t>
            </a:r>
            <a:r>
              <a:rPr lang="en-US" b="1" dirty="0">
                <a:solidFill>
                  <a:schemeClr val="accent5"/>
                </a:solidFill>
              </a:rPr>
              <a:t>) %&gt;%</a:t>
            </a:r>
          </a:p>
          <a:p>
            <a:r>
              <a:rPr lang="en-US" b="1" dirty="0"/>
              <a:t>   </a:t>
            </a:r>
            <a:r>
              <a:rPr lang="en-US" b="1" dirty="0" err="1">
                <a:solidFill>
                  <a:schemeClr val="accent6"/>
                </a:solidFill>
              </a:rPr>
              <a:t>mapping_ko</a:t>
            </a:r>
            <a:r>
              <a:rPr lang="en-US" b="1" dirty="0">
                <a:solidFill>
                  <a:schemeClr val="accent6"/>
                </a:solidFill>
              </a:rPr>
              <a:t>() %&gt;%</a:t>
            </a:r>
          </a:p>
          <a:p>
            <a:r>
              <a:rPr lang="en-US" b="1" dirty="0"/>
              <a:t>   </a:t>
            </a:r>
            <a:r>
              <a:rPr lang="en-US" b="1" dirty="0" err="1">
                <a:solidFill>
                  <a:schemeClr val="accent2"/>
                </a:solidFill>
              </a:rPr>
              <a:t>get_subset_pathway</a:t>
            </a:r>
            <a:r>
              <a:rPr lang="en-US" b="1" dirty="0">
                <a:solidFill>
                  <a:schemeClr val="accent2"/>
                </a:solidFill>
              </a:rPr>
              <a:t>(cycles, c("Nitrogen metabolism", "Sulfur metabolism")) %&gt;%</a:t>
            </a:r>
          </a:p>
          <a:p>
            <a:r>
              <a:rPr lang="en-US" b="1" dirty="0">
                <a:solidFill>
                  <a:srgbClr val="7030A0"/>
                </a:solidFill>
              </a:rPr>
              <a:t>   </a:t>
            </a:r>
            <a:r>
              <a:rPr lang="en-US" b="1" dirty="0" err="1">
                <a:solidFill>
                  <a:srgbClr val="7030A0"/>
                </a:solidFill>
              </a:rPr>
              <a:t>plot_heatmap</a:t>
            </a:r>
            <a:r>
              <a:rPr lang="en-US" b="1" dirty="0">
                <a:solidFill>
                  <a:srgbClr val="7030A0"/>
                </a:solidFill>
              </a:rPr>
              <a:t>() </a:t>
            </a:r>
          </a:p>
          <a:p>
            <a:r>
              <a:rPr lang="en-US" sz="1400" dirty="0"/>
              <a:t>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B528F-5325-1E44-A08C-6ECEE3265EFC}"/>
              </a:ext>
            </a:extLst>
          </p:cNvPr>
          <p:cNvSpPr txBox="1"/>
          <p:nvPr/>
        </p:nvSpPr>
        <p:spPr>
          <a:xfrm>
            <a:off x="7846687" y="6343504"/>
            <a:ext cx="4081461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(Vázquez-Rosas-</a:t>
            </a:r>
            <a:r>
              <a:rPr lang="en-US" dirty="0" err="1"/>
              <a:t>Landa</a:t>
            </a:r>
            <a:r>
              <a:rPr lang="en-US" dirty="0"/>
              <a:t>., </a:t>
            </a:r>
            <a:r>
              <a:rPr lang="en-US" i="1" dirty="0"/>
              <a:t>et al</a:t>
            </a:r>
            <a:r>
              <a:rPr lang="en-US" dirty="0"/>
              <a:t>., in progress)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798B7F-803B-F34B-95D5-0053455A2FB7}"/>
              </a:ext>
            </a:extLst>
          </p:cNvPr>
          <p:cNvSpPr/>
          <p:nvPr/>
        </p:nvSpPr>
        <p:spPr>
          <a:xfrm>
            <a:off x="808074" y="2317898"/>
            <a:ext cx="338067" cy="43970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C9E8CD-66EF-A64C-BFE3-FE9C538EA66D}"/>
              </a:ext>
            </a:extLst>
          </p:cNvPr>
          <p:cNvSpPr/>
          <p:nvPr/>
        </p:nvSpPr>
        <p:spPr>
          <a:xfrm>
            <a:off x="1567779" y="2289385"/>
            <a:ext cx="338067" cy="43970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1247CD-1B41-0341-952D-E3989433A4BC}"/>
              </a:ext>
            </a:extLst>
          </p:cNvPr>
          <p:cNvSpPr/>
          <p:nvPr/>
        </p:nvSpPr>
        <p:spPr>
          <a:xfrm>
            <a:off x="9104993" y="2784766"/>
            <a:ext cx="2085974" cy="8909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2831ED-027D-6940-8A20-014F3F5B9D96}"/>
              </a:ext>
            </a:extLst>
          </p:cNvPr>
          <p:cNvSpPr/>
          <p:nvPr/>
        </p:nvSpPr>
        <p:spPr>
          <a:xfrm>
            <a:off x="9104993" y="3675737"/>
            <a:ext cx="2085975" cy="8858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EE1C10-786F-904D-9558-CF834CE46C56}"/>
              </a:ext>
            </a:extLst>
          </p:cNvPr>
          <p:cNvSpPr/>
          <p:nvPr/>
        </p:nvSpPr>
        <p:spPr>
          <a:xfrm>
            <a:off x="9104992" y="4566708"/>
            <a:ext cx="2085975" cy="88582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F79A46-01C6-D543-9254-19CEEEDABD4B}"/>
              </a:ext>
            </a:extLst>
          </p:cNvPr>
          <p:cNvSpPr/>
          <p:nvPr/>
        </p:nvSpPr>
        <p:spPr>
          <a:xfrm>
            <a:off x="9100333" y="5457679"/>
            <a:ext cx="2085975" cy="88582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1728501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ign, yellow, outdoor&#10;&#10;Description automatically generated">
            <a:extLst>
              <a:ext uri="{FF2B5EF4-FFF2-40B4-BE49-F238E27FC236}">
                <a16:creationId xmlns:a16="http://schemas.microsoft.com/office/drawing/2014/main" id="{FFA42335-27FD-0147-97B9-48E5B1ACF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49" y="-17952"/>
            <a:ext cx="1263671" cy="1263671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3B63DBB6-520B-CC40-832A-17AC5DAD3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41" y="319096"/>
            <a:ext cx="623879" cy="6238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95BB725-1AC9-5E46-9DBE-AC73664CB4A2}"/>
              </a:ext>
            </a:extLst>
          </p:cNvPr>
          <p:cNvSpPr txBox="1">
            <a:spLocks/>
          </p:cNvSpPr>
          <p:nvPr/>
        </p:nvSpPr>
        <p:spPr>
          <a:xfrm>
            <a:off x="1843087" y="514496"/>
            <a:ext cx="9253537" cy="98569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KEGG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7E62F-A804-E141-9E0C-56BF01C29B0E}"/>
              </a:ext>
            </a:extLst>
          </p:cNvPr>
          <p:cNvSpPr txBox="1"/>
          <p:nvPr/>
        </p:nvSpPr>
        <p:spPr>
          <a:xfrm>
            <a:off x="320386" y="2088289"/>
            <a:ext cx="8179872" cy="2523768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b="1" dirty="0">
              <a:solidFill>
                <a:schemeClr val="accent5"/>
              </a:solidFill>
            </a:endParaRPr>
          </a:p>
          <a:p>
            <a:r>
              <a:rPr lang="en-US" b="1" dirty="0">
                <a:solidFill>
                  <a:schemeClr val="accent5"/>
                </a:solidFill>
              </a:rPr>
              <a:t>Energy&lt;-c(“K00496”, ” K00071”, “K00930”)</a:t>
            </a:r>
          </a:p>
          <a:p>
            <a:endParaRPr lang="en-US" b="1" dirty="0">
              <a:solidFill>
                <a:schemeClr val="accent5"/>
              </a:solidFill>
            </a:endParaRPr>
          </a:p>
          <a:p>
            <a:endParaRPr lang="en-US" b="1" dirty="0">
              <a:solidFill>
                <a:schemeClr val="accent5"/>
              </a:solidFill>
            </a:endParaRPr>
          </a:p>
          <a:p>
            <a:r>
              <a:rPr lang="en-US" b="1" dirty="0" err="1">
                <a:solidFill>
                  <a:schemeClr val="accent5"/>
                </a:solidFill>
              </a:rPr>
              <a:t>read_ko</a:t>
            </a:r>
            <a:r>
              <a:rPr lang="en-US" b="1" dirty="0">
                <a:solidFill>
                  <a:schemeClr val="accent5"/>
                </a:solidFill>
              </a:rPr>
              <a:t>(</a:t>
            </a:r>
            <a:r>
              <a:rPr lang="en-US" dirty="0">
                <a:solidFill>
                  <a:schemeClr val="accent5"/>
                </a:solidFill>
              </a:rPr>
              <a:t>“data/</a:t>
            </a:r>
            <a:r>
              <a:rPr lang="en-US" dirty="0" err="1">
                <a:solidFill>
                  <a:schemeClr val="accent5"/>
                </a:solidFill>
              </a:rPr>
              <a:t>kofam</a:t>
            </a:r>
            <a:r>
              <a:rPr lang="en-US" dirty="0">
                <a:solidFill>
                  <a:schemeClr val="accent5"/>
                </a:solidFill>
              </a:rPr>
              <a:t>/”</a:t>
            </a:r>
            <a:r>
              <a:rPr lang="en-US" b="1" dirty="0">
                <a:solidFill>
                  <a:schemeClr val="accent5"/>
                </a:solidFill>
              </a:rPr>
              <a:t>) %&gt;%</a:t>
            </a:r>
          </a:p>
          <a:p>
            <a:r>
              <a:rPr lang="en-US" b="1" dirty="0"/>
              <a:t>   </a:t>
            </a:r>
            <a:r>
              <a:rPr lang="en-US" b="1" dirty="0" err="1">
                <a:solidFill>
                  <a:schemeClr val="accent6"/>
                </a:solidFill>
              </a:rPr>
              <a:t>mapping_ko</a:t>
            </a:r>
            <a:r>
              <a:rPr lang="en-US" b="1" dirty="0">
                <a:solidFill>
                  <a:schemeClr val="accent6"/>
                </a:solidFill>
              </a:rPr>
              <a:t>() %&gt;%</a:t>
            </a:r>
          </a:p>
          <a:p>
            <a:r>
              <a:rPr lang="en-US" b="1" dirty="0"/>
              <a:t>   </a:t>
            </a:r>
            <a:r>
              <a:rPr lang="en-US" b="1" dirty="0" err="1">
                <a:solidFill>
                  <a:schemeClr val="accent2"/>
                </a:solidFill>
              </a:rPr>
              <a:t>get_subset_pathway</a:t>
            </a:r>
            <a:r>
              <a:rPr lang="en-US" b="1" dirty="0">
                <a:solidFill>
                  <a:schemeClr val="accent2"/>
                </a:solidFill>
              </a:rPr>
              <a:t>(KO, Energy) %&gt;%</a:t>
            </a:r>
          </a:p>
          <a:p>
            <a:r>
              <a:rPr lang="en-US" b="1" dirty="0">
                <a:solidFill>
                  <a:srgbClr val="7030A0"/>
                </a:solidFill>
              </a:rPr>
              <a:t>   </a:t>
            </a:r>
            <a:r>
              <a:rPr lang="en-US" b="1" dirty="0" err="1">
                <a:solidFill>
                  <a:srgbClr val="7030A0"/>
                </a:solidFill>
              </a:rPr>
              <a:t>plot_heatmap</a:t>
            </a:r>
            <a:r>
              <a:rPr lang="en-US" b="1" dirty="0">
                <a:solidFill>
                  <a:srgbClr val="7030A0"/>
                </a:solidFill>
              </a:rPr>
              <a:t>() </a:t>
            </a:r>
          </a:p>
          <a:p>
            <a:r>
              <a:rPr lang="en-US" sz="1400" dirty="0"/>
              <a:t>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B528F-5325-1E44-A08C-6ECEE3265EFC}"/>
              </a:ext>
            </a:extLst>
          </p:cNvPr>
          <p:cNvSpPr txBox="1"/>
          <p:nvPr/>
        </p:nvSpPr>
        <p:spPr>
          <a:xfrm>
            <a:off x="7846687" y="6343504"/>
            <a:ext cx="4081461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(Vázquez-Rosas-</a:t>
            </a:r>
            <a:r>
              <a:rPr lang="en-US" dirty="0" err="1"/>
              <a:t>Landa</a:t>
            </a:r>
            <a:r>
              <a:rPr lang="en-US" dirty="0"/>
              <a:t>., </a:t>
            </a:r>
            <a:r>
              <a:rPr lang="en-US" i="1" dirty="0"/>
              <a:t>et al</a:t>
            </a:r>
            <a:r>
              <a:rPr lang="en-US" dirty="0"/>
              <a:t>., in progress)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1247CD-1B41-0341-952D-E3989433A4BC}"/>
              </a:ext>
            </a:extLst>
          </p:cNvPr>
          <p:cNvSpPr/>
          <p:nvPr/>
        </p:nvSpPr>
        <p:spPr>
          <a:xfrm>
            <a:off x="9247868" y="1984666"/>
            <a:ext cx="2085974" cy="8909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2831ED-027D-6940-8A20-014F3F5B9D96}"/>
              </a:ext>
            </a:extLst>
          </p:cNvPr>
          <p:cNvSpPr/>
          <p:nvPr/>
        </p:nvSpPr>
        <p:spPr>
          <a:xfrm>
            <a:off x="9247868" y="2875637"/>
            <a:ext cx="2085975" cy="8858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EE1C10-786F-904D-9558-CF834CE46C56}"/>
              </a:ext>
            </a:extLst>
          </p:cNvPr>
          <p:cNvSpPr/>
          <p:nvPr/>
        </p:nvSpPr>
        <p:spPr>
          <a:xfrm>
            <a:off x="9247867" y="3766608"/>
            <a:ext cx="2085975" cy="88582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F79A46-01C6-D543-9254-19CEEEDABD4B}"/>
              </a:ext>
            </a:extLst>
          </p:cNvPr>
          <p:cNvSpPr/>
          <p:nvPr/>
        </p:nvSpPr>
        <p:spPr>
          <a:xfrm>
            <a:off x="9243208" y="4657579"/>
            <a:ext cx="2085975" cy="88582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63FD7-5F81-9541-9C79-AEA4336DE596}"/>
              </a:ext>
            </a:extLst>
          </p:cNvPr>
          <p:cNvSpPr txBox="1"/>
          <p:nvPr/>
        </p:nvSpPr>
        <p:spPr>
          <a:xfrm>
            <a:off x="2014537" y="5086057"/>
            <a:ext cx="5381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 can define your pathways!</a:t>
            </a:r>
          </a:p>
        </p:txBody>
      </p:sp>
    </p:spTree>
    <p:extLst>
      <p:ext uri="{BB962C8B-B14F-4D97-AF65-F5344CB8AC3E}">
        <p14:creationId xmlns:p14="http://schemas.microsoft.com/office/powerpoint/2010/main" val="2125260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ign, yellow, outdoor&#10;&#10;Description automatically generated">
            <a:extLst>
              <a:ext uri="{FF2B5EF4-FFF2-40B4-BE49-F238E27FC236}">
                <a16:creationId xmlns:a16="http://schemas.microsoft.com/office/drawing/2014/main" id="{FE17DE76-F6CA-6548-B702-4D1C755A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49" y="-17952"/>
            <a:ext cx="1263671" cy="1263671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235F5353-DEAF-114E-A991-4C41A96BB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41" y="319096"/>
            <a:ext cx="623879" cy="6238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11C07B-41FA-C943-BB1D-47DBDC8E9F65}"/>
              </a:ext>
            </a:extLst>
          </p:cNvPr>
          <p:cNvSpPr txBox="1"/>
          <p:nvPr/>
        </p:nvSpPr>
        <p:spPr>
          <a:xfrm>
            <a:off x="361336" y="1466897"/>
            <a:ext cx="451837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Cultures</a:t>
            </a:r>
          </a:p>
          <a:p>
            <a:endParaRPr lang="en-US" sz="2800" b="1" dirty="0"/>
          </a:p>
          <a:p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Uncultured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7-01-24 at 3.56.51 PM.png">
            <a:extLst>
              <a:ext uri="{FF2B5EF4-FFF2-40B4-BE49-F238E27FC236}">
                <a16:creationId xmlns:a16="http://schemas.microsoft.com/office/drawing/2014/main" id="{A054E7EE-17E0-1247-8121-4A8247E01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6" y="95376"/>
            <a:ext cx="5591788" cy="67642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B0DC965-CFCB-A54A-9FED-A213857A8AA8}"/>
              </a:ext>
            </a:extLst>
          </p:cNvPr>
          <p:cNvGrpSpPr/>
          <p:nvPr/>
        </p:nvGrpSpPr>
        <p:grpSpPr>
          <a:xfrm>
            <a:off x="3317694" y="5716792"/>
            <a:ext cx="4483202" cy="553998"/>
            <a:chOff x="5677166" y="4559180"/>
            <a:chExt cx="3453716" cy="4222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361B25-97DF-A94B-A39C-3791E91F229F}"/>
                </a:ext>
              </a:extLst>
            </p:cNvPr>
            <p:cNvSpPr/>
            <p:nvPr/>
          </p:nvSpPr>
          <p:spPr>
            <a:xfrm>
              <a:off x="5677166" y="4639651"/>
              <a:ext cx="164033" cy="177613"/>
            </a:xfrm>
            <a:prstGeom prst="ellipse">
              <a:avLst/>
            </a:prstGeom>
            <a:solidFill>
              <a:srgbClr val="E73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669759-A7AB-454B-88F1-D437C218CF1E}"/>
                </a:ext>
              </a:extLst>
            </p:cNvPr>
            <p:cNvSpPr txBox="1"/>
            <p:nvPr/>
          </p:nvSpPr>
          <p:spPr>
            <a:xfrm>
              <a:off x="5841199" y="4559180"/>
              <a:ext cx="3289683" cy="422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Uncultured lineage</a:t>
              </a:r>
            </a:p>
            <a:p>
              <a:r>
                <a:rPr lang="en-US" sz="1400" dirty="0"/>
                <a:t>Metagenome-assembled genome (MAG) / (Bins)</a:t>
              </a:r>
            </a:p>
          </p:txBody>
        </p:sp>
      </p:grpSp>
      <p:sp>
        <p:nvSpPr>
          <p:cNvPr id="9" name="object 10">
            <a:extLst>
              <a:ext uri="{FF2B5EF4-FFF2-40B4-BE49-F238E27FC236}">
                <a16:creationId xmlns:a16="http://schemas.microsoft.com/office/drawing/2014/main" id="{AEB21089-1D01-F747-95BA-83534F374D13}"/>
              </a:ext>
            </a:extLst>
          </p:cNvPr>
          <p:cNvSpPr txBox="1"/>
          <p:nvPr/>
        </p:nvSpPr>
        <p:spPr>
          <a:xfrm>
            <a:off x="6704190" y="6600619"/>
            <a:ext cx="2985450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1336"/>
              </a:lnSpc>
            </a:pPr>
            <a:r>
              <a:rPr lang="en-US" sz="1200" dirty="0">
                <a:cs typeface="Lucida Grande" panose="020B0600040502020204" pitchFamily="34" charset="0"/>
              </a:rPr>
              <a:t>(</a:t>
            </a:r>
            <a:r>
              <a:rPr sz="1200" dirty="0">
                <a:cs typeface="Lucida Grande" panose="020B0600040502020204" pitchFamily="34" charset="0"/>
              </a:rPr>
              <a:t>Hug </a:t>
            </a:r>
            <a:r>
              <a:rPr sz="1200" i="1" dirty="0">
                <a:cs typeface="Lucida Grande" panose="020B0600040502020204" pitchFamily="34" charset="0"/>
              </a:rPr>
              <a:t>et al.</a:t>
            </a:r>
            <a:r>
              <a:rPr lang="en-US" sz="1200" i="1" dirty="0">
                <a:cs typeface="Lucida Grande" panose="020B0600040502020204" pitchFamily="34" charset="0"/>
              </a:rPr>
              <a:t>, </a:t>
            </a:r>
            <a:r>
              <a:rPr lang="en-US" sz="1200" dirty="0">
                <a:cs typeface="Lucida Grande" panose="020B0600040502020204" pitchFamily="34" charset="0"/>
              </a:rPr>
              <a:t>2016)</a:t>
            </a:r>
            <a:endParaRPr sz="1200" i="1" dirty="0">
              <a:cs typeface="Lucida Grande" panose="020B0600040502020204" pitchFamily="34" charset="0"/>
            </a:endParaRPr>
          </a:p>
        </p:txBody>
      </p:sp>
      <p:pic>
        <p:nvPicPr>
          <p:cNvPr id="12" name="Picture 11" descr="A picture containing person, hand, pan&#10;&#10;Description automatically generated">
            <a:extLst>
              <a:ext uri="{FF2B5EF4-FFF2-40B4-BE49-F238E27FC236}">
                <a16:creationId xmlns:a16="http://schemas.microsoft.com/office/drawing/2014/main" id="{657F20F2-3072-634C-AD9A-E0FA26DA8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230" y="134592"/>
            <a:ext cx="3545074" cy="23633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47E952-54B5-4F42-A9F1-6C86CB905113}"/>
              </a:ext>
            </a:extLst>
          </p:cNvPr>
          <p:cNvSpPr txBox="1"/>
          <p:nvPr/>
        </p:nvSpPr>
        <p:spPr>
          <a:xfrm>
            <a:off x="2197208" y="4392064"/>
            <a:ext cx="4518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Metagenomics</a:t>
            </a:r>
          </a:p>
        </p:txBody>
      </p:sp>
      <p:pic>
        <p:nvPicPr>
          <p:cNvPr id="14" name="Picture 13" descr="A school of fish swimming in a body of water&#10;&#10;Description automatically generated with low confidence">
            <a:extLst>
              <a:ext uri="{FF2B5EF4-FFF2-40B4-BE49-F238E27FC236}">
                <a16:creationId xmlns:a16="http://schemas.microsoft.com/office/drawing/2014/main" id="{ACA66D90-F85B-D84C-B85D-AD2B0954B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39" y="3824482"/>
            <a:ext cx="2035816" cy="27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9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ign, yellow, outdoor&#10;&#10;Description automatically generated">
            <a:extLst>
              <a:ext uri="{FF2B5EF4-FFF2-40B4-BE49-F238E27FC236}">
                <a16:creationId xmlns:a16="http://schemas.microsoft.com/office/drawing/2014/main" id="{32FCF0F0-1277-0D4A-8630-D4E3230C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49" y="-17952"/>
            <a:ext cx="1263671" cy="1263671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FAF39B4F-CB6A-A84A-B6C5-2BFCEBB01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41" y="319096"/>
            <a:ext cx="623879" cy="6238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8D672D-D98E-A649-8F9F-31D5756EB7ED}"/>
              </a:ext>
            </a:extLst>
          </p:cNvPr>
          <p:cNvSpPr txBox="1"/>
          <p:nvPr/>
        </p:nvSpPr>
        <p:spPr>
          <a:xfrm>
            <a:off x="3052765" y="291612"/>
            <a:ext cx="6381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Complete the metabolic puzzle of unexplored genomes!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7A251-11E0-CB47-A548-670513111A7A}"/>
              </a:ext>
            </a:extLst>
          </p:cNvPr>
          <p:cNvSpPr/>
          <p:nvPr/>
        </p:nvSpPr>
        <p:spPr>
          <a:xfrm>
            <a:off x="0" y="2040539"/>
            <a:ext cx="2085974" cy="8909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B86260-305D-BD40-8362-D60F980E5690}"/>
              </a:ext>
            </a:extLst>
          </p:cNvPr>
          <p:cNvSpPr/>
          <p:nvPr/>
        </p:nvSpPr>
        <p:spPr>
          <a:xfrm>
            <a:off x="0" y="2931510"/>
            <a:ext cx="2085975" cy="8858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84B2B1-122A-6547-9228-7789F2FB4977}"/>
              </a:ext>
            </a:extLst>
          </p:cNvPr>
          <p:cNvSpPr/>
          <p:nvPr/>
        </p:nvSpPr>
        <p:spPr>
          <a:xfrm>
            <a:off x="-1" y="3822481"/>
            <a:ext cx="2085975" cy="88582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DA5742-8DD1-DC4D-B102-E48DF73B74E4}"/>
              </a:ext>
            </a:extLst>
          </p:cNvPr>
          <p:cNvSpPr/>
          <p:nvPr/>
        </p:nvSpPr>
        <p:spPr>
          <a:xfrm>
            <a:off x="-3" y="4713452"/>
            <a:ext cx="2085975" cy="88582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</a:t>
            </a:r>
          </a:p>
        </p:txBody>
      </p:sp>
      <p:pic>
        <p:nvPicPr>
          <p:cNvPr id="17" name="Picture 1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0D45183-9EB4-434D-BFD2-934FCA50D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876" y="2486024"/>
            <a:ext cx="4178863" cy="2453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A47CC4-E1DF-A746-A631-A55737F09557}"/>
              </a:ext>
            </a:extLst>
          </p:cNvPr>
          <p:cNvSpPr txBox="1"/>
          <p:nvPr/>
        </p:nvSpPr>
        <p:spPr>
          <a:xfrm>
            <a:off x="2284925" y="5599277"/>
            <a:ext cx="4781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understand their role in the environment!</a:t>
            </a:r>
          </a:p>
        </p:txBody>
      </p:sp>
      <p:pic>
        <p:nvPicPr>
          <p:cNvPr id="18" name="Picture 17" descr="Screen Shot 2017-01-24 at 3.56.51 PM.png">
            <a:extLst>
              <a:ext uri="{FF2B5EF4-FFF2-40B4-BE49-F238E27FC236}">
                <a16:creationId xmlns:a16="http://schemas.microsoft.com/office/drawing/2014/main" id="{838773D4-DCF3-AB4A-9E0A-270908B06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962" y="1200171"/>
            <a:ext cx="4636635" cy="5608865"/>
          </a:xfrm>
          <a:prstGeom prst="rect">
            <a:avLst/>
          </a:prstGeom>
        </p:spPr>
      </p:pic>
      <p:sp>
        <p:nvSpPr>
          <p:cNvPr id="19" name="object 10">
            <a:extLst>
              <a:ext uri="{FF2B5EF4-FFF2-40B4-BE49-F238E27FC236}">
                <a16:creationId xmlns:a16="http://schemas.microsoft.com/office/drawing/2014/main" id="{D713CDD0-2326-5B43-A1A3-5E79698F0467}"/>
              </a:ext>
            </a:extLst>
          </p:cNvPr>
          <p:cNvSpPr txBox="1"/>
          <p:nvPr/>
        </p:nvSpPr>
        <p:spPr>
          <a:xfrm>
            <a:off x="7264962" y="6559753"/>
            <a:ext cx="2418949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1336"/>
              </a:lnSpc>
            </a:pPr>
            <a:r>
              <a:rPr lang="en-US" sz="1200" dirty="0">
                <a:cs typeface="Lucida Grande" panose="020B0600040502020204" pitchFamily="34" charset="0"/>
              </a:rPr>
              <a:t>(</a:t>
            </a:r>
            <a:r>
              <a:rPr sz="1200" dirty="0">
                <a:cs typeface="Lucida Grande" panose="020B0600040502020204" pitchFamily="34" charset="0"/>
              </a:rPr>
              <a:t>Hug </a:t>
            </a:r>
            <a:r>
              <a:rPr sz="1200" i="1" dirty="0">
                <a:cs typeface="Lucida Grande" panose="020B0600040502020204" pitchFamily="34" charset="0"/>
              </a:rPr>
              <a:t>et al.</a:t>
            </a:r>
            <a:r>
              <a:rPr lang="en-US" sz="1200" i="1" dirty="0">
                <a:cs typeface="Lucida Grande" panose="020B0600040502020204" pitchFamily="34" charset="0"/>
              </a:rPr>
              <a:t>, </a:t>
            </a:r>
            <a:r>
              <a:rPr lang="en-US" sz="1200" dirty="0">
                <a:cs typeface="Lucida Grande" panose="020B0600040502020204" pitchFamily="34" charset="0"/>
              </a:rPr>
              <a:t>2016)</a:t>
            </a:r>
            <a:endParaRPr sz="1200" i="1" dirty="0"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695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ign, yellow, outdoor&#10;&#10;Description automatically generated">
            <a:extLst>
              <a:ext uri="{FF2B5EF4-FFF2-40B4-BE49-F238E27FC236}">
                <a16:creationId xmlns:a16="http://schemas.microsoft.com/office/drawing/2014/main" id="{FB0FA775-2C02-D746-B593-6FC6B962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9" y="0"/>
            <a:ext cx="1263671" cy="1263671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23986681-15C9-2D42-ABCB-4360EAF76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531" y="337048"/>
            <a:ext cx="623879" cy="6238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AF278EC-2846-594C-9B48-41EE9E426A0C}"/>
              </a:ext>
            </a:extLst>
          </p:cNvPr>
          <p:cNvSpPr txBox="1">
            <a:spLocks/>
          </p:cNvSpPr>
          <p:nvPr/>
        </p:nvSpPr>
        <p:spPr>
          <a:xfrm>
            <a:off x="2500313" y="192852"/>
            <a:ext cx="4772026" cy="98569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Prospective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9DC432-8C4F-9347-8196-C50C9B105A68}"/>
              </a:ext>
            </a:extLst>
          </p:cNvPr>
          <p:cNvGrpSpPr/>
          <p:nvPr/>
        </p:nvGrpSpPr>
        <p:grpSpPr>
          <a:xfrm>
            <a:off x="1343026" y="2977652"/>
            <a:ext cx="10201275" cy="3447921"/>
            <a:chOff x="0" y="2683962"/>
            <a:chExt cx="12192000" cy="4078659"/>
          </a:xfrm>
        </p:grpSpPr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EC935A8-C2A4-D649-B11D-37728427F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611781"/>
              <a:ext cx="12192000" cy="315084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99F2A7F-ED16-9746-A6B8-AF9264E4712E}"/>
                </a:ext>
              </a:extLst>
            </p:cNvPr>
            <p:cNvCxnSpPr/>
            <p:nvPr/>
          </p:nvCxnSpPr>
          <p:spPr>
            <a:xfrm flipV="1">
              <a:off x="1614488" y="4413619"/>
              <a:ext cx="0" cy="3286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59044A-6167-AF43-A317-7ADFD632FFF8}"/>
                </a:ext>
              </a:extLst>
            </p:cNvPr>
            <p:cNvSpPr/>
            <p:nvPr/>
          </p:nvSpPr>
          <p:spPr>
            <a:xfrm>
              <a:off x="842963" y="2683963"/>
              <a:ext cx="4014788" cy="88582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3AEC5C-7BD1-B444-B651-121621744805}"/>
                </a:ext>
              </a:extLst>
            </p:cNvPr>
            <p:cNvSpPr/>
            <p:nvPr/>
          </p:nvSpPr>
          <p:spPr>
            <a:xfrm>
              <a:off x="4857751" y="2683963"/>
              <a:ext cx="2085975" cy="88582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6D235D-6B7C-424C-B9B3-06C3C66E64E4}"/>
                </a:ext>
              </a:extLst>
            </p:cNvPr>
            <p:cNvSpPr/>
            <p:nvPr/>
          </p:nvSpPr>
          <p:spPr>
            <a:xfrm>
              <a:off x="6943726" y="2683962"/>
              <a:ext cx="2085975" cy="88582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Subset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700AA2-FACD-514A-A666-35A63149FFAE}"/>
                </a:ext>
              </a:extLst>
            </p:cNvPr>
            <p:cNvSpPr/>
            <p:nvPr/>
          </p:nvSpPr>
          <p:spPr>
            <a:xfrm>
              <a:off x="9029701" y="2683962"/>
              <a:ext cx="2233612" cy="88582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Plot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3E47E2B-8F19-F24F-93C7-697660257FF6}"/>
              </a:ext>
            </a:extLst>
          </p:cNvPr>
          <p:cNvSpPr/>
          <p:nvPr/>
        </p:nvSpPr>
        <p:spPr>
          <a:xfrm>
            <a:off x="40477" y="2875871"/>
            <a:ext cx="1885950" cy="885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Bin_tools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C259D4-BC40-1048-86AE-2B0A1E2C3003}"/>
              </a:ext>
            </a:extLst>
          </p:cNvPr>
          <p:cNvSpPr/>
          <p:nvPr/>
        </p:nvSpPr>
        <p:spPr>
          <a:xfrm>
            <a:off x="2693898" y="1863509"/>
            <a:ext cx="1885950" cy="885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read_dbcan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read_merops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2F2F7E-95F1-EE4B-B0B2-CBB013023EDD}"/>
              </a:ext>
            </a:extLst>
          </p:cNvPr>
          <p:cNvSpPr/>
          <p:nvPr/>
        </p:nvSpPr>
        <p:spPr>
          <a:xfrm>
            <a:off x="6982671" y="1863509"/>
            <a:ext cx="2085975" cy="885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get_completeness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 descr="A blue sign with white lettering&#10;&#10;Description automatically generated with low confidence">
            <a:extLst>
              <a:ext uri="{FF2B5EF4-FFF2-40B4-BE49-F238E27FC236}">
                <a16:creationId xmlns:a16="http://schemas.microsoft.com/office/drawing/2014/main" id="{895DF00E-C9A0-8F46-AC1A-63F9D95C2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950" y="-40114"/>
            <a:ext cx="2225854" cy="257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5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ign, yellow, outdoor&#10;&#10;Description automatically generated">
            <a:extLst>
              <a:ext uri="{FF2B5EF4-FFF2-40B4-BE49-F238E27FC236}">
                <a16:creationId xmlns:a16="http://schemas.microsoft.com/office/drawing/2014/main" id="{41A34510-0181-914D-89B3-EA750CD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49" y="-17952"/>
            <a:ext cx="1263671" cy="1263671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DC182EF9-58AB-374D-B633-BEED3B53C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41" y="319096"/>
            <a:ext cx="623879" cy="623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ED57D-EC73-F140-9588-474532D79515}"/>
              </a:ext>
            </a:extLst>
          </p:cNvPr>
          <p:cNvSpPr txBox="1"/>
          <p:nvPr/>
        </p:nvSpPr>
        <p:spPr>
          <a:xfrm>
            <a:off x="2857500" y="319096"/>
            <a:ext cx="651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Acknowledgments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76287B-B5C5-6240-B9FA-1F3628C028AD}"/>
              </a:ext>
            </a:extLst>
          </p:cNvPr>
          <p:cNvSpPr txBox="1"/>
          <p:nvPr/>
        </p:nvSpPr>
        <p:spPr>
          <a:xfrm>
            <a:off x="342956" y="1675357"/>
            <a:ext cx="401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Contributions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BD0F9-5527-9D4B-A0CD-E34F66BD816E}"/>
              </a:ext>
            </a:extLst>
          </p:cNvPr>
          <p:cNvSpPr txBox="1"/>
          <p:nvPr/>
        </p:nvSpPr>
        <p:spPr>
          <a:xfrm>
            <a:off x="8172450" y="1491506"/>
            <a:ext cx="401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BakerLab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B679F-661F-D540-9EB2-A4FF06189DBC}"/>
              </a:ext>
            </a:extLst>
          </p:cNvPr>
          <p:cNvSpPr txBox="1"/>
          <p:nvPr/>
        </p:nvSpPr>
        <p:spPr>
          <a:xfrm>
            <a:off x="574386" y="2667591"/>
            <a:ext cx="42928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Valerie De Anda and Pedro </a:t>
            </a:r>
            <a:r>
              <a:rPr lang="en-US" dirty="0" err="1"/>
              <a:t>Leão</a:t>
            </a:r>
            <a:r>
              <a:rPr lang="en-US" dirty="0"/>
              <a:t> - Curated the </a:t>
            </a:r>
            <a:r>
              <a:rPr lang="en-US" dirty="0" err="1"/>
              <a:t>rbims</a:t>
            </a:r>
            <a:r>
              <a:rPr lang="en-US" dirty="0"/>
              <a:t> database of metabolism.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Sahil Shah - Helped with function documentation.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contributor – Bryan Vernon</a:t>
            </a:r>
          </a:p>
          <a:p>
            <a:endParaRPr lang="en-US" dirty="0"/>
          </a:p>
        </p:txBody>
      </p:sp>
      <p:pic>
        <p:nvPicPr>
          <p:cNvPr id="10" name="Picture 9" descr="A person smiling next to a body of water&#10;&#10;Description automatically generated with low confidence">
            <a:extLst>
              <a:ext uri="{FF2B5EF4-FFF2-40B4-BE49-F238E27FC236}">
                <a16:creationId xmlns:a16="http://schemas.microsoft.com/office/drawing/2014/main" id="{841FCA47-6470-854B-AF82-13671C7530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08" r="22260" b="7984"/>
          <a:stretch/>
        </p:blipFill>
        <p:spPr>
          <a:xfrm>
            <a:off x="8337279" y="4887541"/>
            <a:ext cx="1196900" cy="1257940"/>
          </a:xfrm>
          <a:prstGeom prst="ellipse">
            <a:avLst/>
          </a:prstGeom>
        </p:spPr>
      </p:pic>
      <p:pic>
        <p:nvPicPr>
          <p:cNvPr id="11" name="Picture 10" descr="A person sitting in front of a computer&#10;&#10;Description automatically generated with low confidence">
            <a:extLst>
              <a:ext uri="{FF2B5EF4-FFF2-40B4-BE49-F238E27FC236}">
                <a16:creationId xmlns:a16="http://schemas.microsoft.com/office/drawing/2014/main" id="{D0983800-BA9A-5A4B-8BEA-6ADD7F481A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" t="3497" r="43885" b="14162"/>
          <a:stretch/>
        </p:blipFill>
        <p:spPr>
          <a:xfrm>
            <a:off x="6128561" y="3331246"/>
            <a:ext cx="1142982" cy="1259055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8CA126-8479-F24B-893A-887A185F8083}"/>
              </a:ext>
            </a:extLst>
          </p:cNvPr>
          <p:cNvSpPr txBox="1"/>
          <p:nvPr/>
        </p:nvSpPr>
        <p:spPr>
          <a:xfrm>
            <a:off x="6016673" y="4576904"/>
            <a:ext cx="1849411" cy="386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Valerie de Anda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E51E9B-7325-5646-84FD-4E181C6A028B}"/>
              </a:ext>
            </a:extLst>
          </p:cNvPr>
          <p:cNvSpPr txBox="1"/>
          <p:nvPr/>
        </p:nvSpPr>
        <p:spPr>
          <a:xfrm>
            <a:off x="8327038" y="6209448"/>
            <a:ext cx="1408518" cy="323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Kathryn </a:t>
            </a:r>
            <a:r>
              <a:rPr lang="en-US" b="1" dirty="0" err="1"/>
              <a:t>Appler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B697B5-69EC-224B-BEE1-7E1C17E3F5CA}"/>
              </a:ext>
            </a:extLst>
          </p:cNvPr>
          <p:cNvGrpSpPr/>
          <p:nvPr/>
        </p:nvGrpSpPr>
        <p:grpSpPr>
          <a:xfrm>
            <a:off x="6995933" y="4958754"/>
            <a:ext cx="1196900" cy="1556311"/>
            <a:chOff x="371495" y="3150780"/>
            <a:chExt cx="1386249" cy="17785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9E588F-E6FD-4043-B3CA-8E85F1BCF25E}"/>
                </a:ext>
              </a:extLst>
            </p:cNvPr>
            <p:cNvSpPr txBox="1"/>
            <p:nvPr/>
          </p:nvSpPr>
          <p:spPr>
            <a:xfrm>
              <a:off x="393268" y="4559975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>
                  <a:latin typeface="Roboto" pitchFamily="2" charset="0"/>
                  <a:ea typeface="Roboto" pitchFamily="2" charset="0"/>
                </a:rPr>
                <a:t>Pedro </a:t>
              </a:r>
              <a:r>
                <a:rPr lang="es-ES_tradnl" b="1" dirty="0" err="1">
                  <a:latin typeface="Roboto" pitchFamily="2" charset="0"/>
                  <a:ea typeface="Roboto" pitchFamily="2" charset="0"/>
                </a:rPr>
                <a:t>Leão</a:t>
              </a:r>
              <a:endParaRPr lang="es-ES_tradnl" b="1" dirty="0">
                <a:latin typeface="Roboto" pitchFamily="2" charset="0"/>
                <a:ea typeface="Roboto" pitchFamily="2" charset="0"/>
              </a:endParaRPr>
            </a:p>
          </p:txBody>
        </p:sp>
        <p:pic>
          <p:nvPicPr>
            <p:cNvPr id="16" name="Picture 15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5FEE153C-45D9-654A-B40F-6F5701AA9E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3846" r="8777" b="17209"/>
            <a:stretch/>
          </p:blipFill>
          <p:spPr>
            <a:xfrm>
              <a:off x="371495" y="3150780"/>
              <a:ext cx="1386249" cy="1396937"/>
            </a:xfrm>
            <a:prstGeom prst="ellipse">
              <a:avLst/>
            </a:prstGeom>
          </p:spPr>
        </p:pic>
      </p:grpSp>
      <p:pic>
        <p:nvPicPr>
          <p:cNvPr id="17" name="Picture 16" descr="A picture containing person&#10;&#10;Description automatically generated">
            <a:extLst>
              <a:ext uri="{FF2B5EF4-FFF2-40B4-BE49-F238E27FC236}">
                <a16:creationId xmlns:a16="http://schemas.microsoft.com/office/drawing/2014/main" id="{33B2AFBF-E715-0B41-A4E7-3FDC206FB4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802" t="9108" r="7123" b="34309"/>
          <a:stretch/>
        </p:blipFill>
        <p:spPr>
          <a:xfrm>
            <a:off x="7496352" y="3328436"/>
            <a:ext cx="1317619" cy="1245654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86C537-4346-384D-8FE7-40E1158A7E7B}"/>
              </a:ext>
            </a:extLst>
          </p:cNvPr>
          <p:cNvSpPr txBox="1"/>
          <p:nvPr/>
        </p:nvSpPr>
        <p:spPr>
          <a:xfrm>
            <a:off x="7636820" y="4590302"/>
            <a:ext cx="1107592" cy="627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JD Carlton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02E3BB-39BE-E94E-B27A-B04CA6EAF67D}"/>
              </a:ext>
            </a:extLst>
          </p:cNvPr>
          <p:cNvSpPr txBox="1"/>
          <p:nvPr/>
        </p:nvSpPr>
        <p:spPr>
          <a:xfrm>
            <a:off x="7320769" y="1866813"/>
            <a:ext cx="1090629" cy="565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Brett Baker</a:t>
            </a:r>
          </a:p>
          <a:p>
            <a:endParaRPr lang="en-US" dirty="0"/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E3BBEFD1-7D45-034B-A2F7-94C453CBA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t="30031" r="62993" b="33508"/>
          <a:stretch/>
        </p:blipFill>
        <p:spPr bwMode="auto">
          <a:xfrm>
            <a:off x="5520224" y="1153641"/>
            <a:ext cx="1494508" cy="17128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text, person, person, standing&#10;&#10;Description automatically generated">
            <a:extLst>
              <a:ext uri="{FF2B5EF4-FFF2-40B4-BE49-F238E27FC236}">
                <a16:creationId xmlns:a16="http://schemas.microsoft.com/office/drawing/2014/main" id="{02EBB02C-5B47-FF4E-9D33-9C0E09F11B5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306" t="15246" r="29404" b="47711"/>
          <a:stretch/>
        </p:blipFill>
        <p:spPr>
          <a:xfrm>
            <a:off x="8924715" y="3274548"/>
            <a:ext cx="1439844" cy="1327588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62253A2-6910-1B41-ABF5-37C51B053EC9}"/>
              </a:ext>
            </a:extLst>
          </p:cNvPr>
          <p:cNvSpPr txBox="1"/>
          <p:nvPr/>
        </p:nvSpPr>
        <p:spPr>
          <a:xfrm>
            <a:off x="9087690" y="4625221"/>
            <a:ext cx="1287442" cy="565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Xianzhe</a:t>
            </a:r>
            <a:r>
              <a:rPr lang="en-US" b="1" dirty="0"/>
              <a:t> Gong</a:t>
            </a:r>
          </a:p>
          <a:p>
            <a:endParaRPr lang="en-US" dirty="0"/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9A81E267-DEA0-CF47-9599-9962194F0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8" t="5806" r="30609" b="54819"/>
          <a:stretch/>
        </p:blipFill>
        <p:spPr bwMode="auto">
          <a:xfrm>
            <a:off x="9979142" y="4839226"/>
            <a:ext cx="1043856" cy="13652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5019878-1A52-3844-9823-E9D09D6BF0F0}"/>
              </a:ext>
            </a:extLst>
          </p:cNvPr>
          <p:cNvSpPr txBox="1"/>
          <p:nvPr/>
        </p:nvSpPr>
        <p:spPr>
          <a:xfrm>
            <a:off x="9868022" y="6191878"/>
            <a:ext cx="1489789" cy="323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Maggie </a:t>
            </a:r>
            <a:r>
              <a:rPr lang="en-US" b="1" dirty="0" err="1"/>
              <a:t>Langwig</a:t>
            </a:r>
            <a:endParaRPr lang="en-US" b="1" dirty="0"/>
          </a:p>
        </p:txBody>
      </p:sp>
      <p:pic>
        <p:nvPicPr>
          <p:cNvPr id="26" name="Picture 2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709D857B-924A-DA45-955B-38A8BBD209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0224" y="4999719"/>
            <a:ext cx="1227335" cy="1247955"/>
          </a:xfrm>
          <a:prstGeom prst="ellipse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7A5ED5F-4D35-2648-806E-36D3D48FD721}"/>
              </a:ext>
            </a:extLst>
          </p:cNvPr>
          <p:cNvSpPr txBox="1"/>
          <p:nvPr/>
        </p:nvSpPr>
        <p:spPr>
          <a:xfrm>
            <a:off x="5585902" y="6307960"/>
            <a:ext cx="1048001" cy="323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Ian Rambo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01E074-DED2-C143-ACDB-09F895B76BAE}"/>
              </a:ext>
            </a:extLst>
          </p:cNvPr>
          <p:cNvSpPr txBox="1"/>
          <p:nvPr/>
        </p:nvSpPr>
        <p:spPr>
          <a:xfrm>
            <a:off x="7185165" y="1581910"/>
            <a:ext cx="1752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Group leader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9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ign, yellow, outdoor&#10;&#10;Description automatically generated">
            <a:extLst>
              <a:ext uri="{FF2B5EF4-FFF2-40B4-BE49-F238E27FC236}">
                <a16:creationId xmlns:a16="http://schemas.microsoft.com/office/drawing/2014/main" id="{FE17DE76-F6CA-6548-B702-4D1C755A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49" y="-17952"/>
            <a:ext cx="1263671" cy="1263671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235F5353-DEAF-114E-A991-4C41A96BB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41" y="319096"/>
            <a:ext cx="623879" cy="623879"/>
          </a:xfrm>
          <a:prstGeom prst="rect">
            <a:avLst/>
          </a:prstGeom>
        </p:spPr>
      </p:pic>
      <p:pic>
        <p:nvPicPr>
          <p:cNvPr id="5" name="Picture 4" descr="Screen Shot 2017-01-24 at 3.56.51 PM.png">
            <a:extLst>
              <a:ext uri="{FF2B5EF4-FFF2-40B4-BE49-F238E27FC236}">
                <a16:creationId xmlns:a16="http://schemas.microsoft.com/office/drawing/2014/main" id="{A054E7EE-17E0-1247-8121-4A8247E01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6" y="95376"/>
            <a:ext cx="5591788" cy="6764299"/>
          </a:xfrm>
          <a:prstGeom prst="rect">
            <a:avLst/>
          </a:prstGeom>
        </p:spPr>
      </p:pic>
      <p:sp>
        <p:nvSpPr>
          <p:cNvPr id="9" name="object 10">
            <a:extLst>
              <a:ext uri="{FF2B5EF4-FFF2-40B4-BE49-F238E27FC236}">
                <a16:creationId xmlns:a16="http://schemas.microsoft.com/office/drawing/2014/main" id="{AEB21089-1D01-F747-95BA-83534F374D13}"/>
              </a:ext>
            </a:extLst>
          </p:cNvPr>
          <p:cNvSpPr txBox="1"/>
          <p:nvPr/>
        </p:nvSpPr>
        <p:spPr>
          <a:xfrm>
            <a:off x="6704190" y="6600619"/>
            <a:ext cx="2985450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1336"/>
              </a:lnSpc>
            </a:pPr>
            <a:r>
              <a:rPr lang="en-US" sz="1200" dirty="0">
                <a:cs typeface="Lucida Grande" panose="020B0600040502020204" pitchFamily="34" charset="0"/>
              </a:rPr>
              <a:t>(</a:t>
            </a:r>
            <a:r>
              <a:rPr sz="1200" dirty="0">
                <a:cs typeface="Lucida Grande" panose="020B0600040502020204" pitchFamily="34" charset="0"/>
              </a:rPr>
              <a:t>Hug </a:t>
            </a:r>
            <a:r>
              <a:rPr sz="1200" i="1" dirty="0">
                <a:cs typeface="Lucida Grande" panose="020B0600040502020204" pitchFamily="34" charset="0"/>
              </a:rPr>
              <a:t>et al.</a:t>
            </a:r>
            <a:r>
              <a:rPr lang="en-US" sz="1200" i="1" dirty="0">
                <a:cs typeface="Lucida Grande" panose="020B0600040502020204" pitchFamily="34" charset="0"/>
              </a:rPr>
              <a:t>, </a:t>
            </a:r>
            <a:r>
              <a:rPr lang="en-US" sz="1200" dirty="0">
                <a:cs typeface="Lucida Grande" panose="020B0600040502020204" pitchFamily="34" charset="0"/>
              </a:rPr>
              <a:t>2016)</a:t>
            </a:r>
            <a:endParaRPr sz="1200" i="1" dirty="0">
              <a:cs typeface="Lucida Grande" panose="020B06000405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BA74BB-8527-BB40-9349-5E3C484A79A3}"/>
              </a:ext>
            </a:extLst>
          </p:cNvPr>
          <p:cNvSpPr txBox="1"/>
          <p:nvPr/>
        </p:nvSpPr>
        <p:spPr>
          <a:xfrm>
            <a:off x="857989" y="2065367"/>
            <a:ext cx="40386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know nothing!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Studying their genomes to figure out their metabolic potential!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84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ign, yellow, outdoor&#10;&#10;Description automatically generated">
            <a:extLst>
              <a:ext uri="{FF2B5EF4-FFF2-40B4-BE49-F238E27FC236}">
                <a16:creationId xmlns:a16="http://schemas.microsoft.com/office/drawing/2014/main" id="{FE17DE76-F6CA-6548-B702-4D1C755A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49" y="-17952"/>
            <a:ext cx="1263671" cy="1263671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235F5353-DEAF-114E-A991-4C41A96BB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41" y="319096"/>
            <a:ext cx="623879" cy="62387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43F62D9-76A5-1A44-ACFB-79A3D280D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942" y="278857"/>
            <a:ext cx="4737100" cy="1054100"/>
          </a:xfrm>
          <a:prstGeom prst="rect">
            <a:avLst/>
          </a:prstGeom>
        </p:spPr>
      </p:pic>
      <p:pic>
        <p:nvPicPr>
          <p:cNvPr id="17" name="Picture 1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516DC5B7-7029-CC4F-9AFB-3631FA374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9279" y="1332957"/>
            <a:ext cx="1930400" cy="1790700"/>
          </a:xfrm>
          <a:prstGeom prst="rect">
            <a:avLst/>
          </a:prstGeom>
        </p:spPr>
      </p:pic>
      <p:pic>
        <p:nvPicPr>
          <p:cNvPr id="19" name="Picture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BDB11C-73BE-C24A-A682-4051CB114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142" y="4750343"/>
            <a:ext cx="4635500" cy="774700"/>
          </a:xfrm>
          <a:prstGeom prst="rect">
            <a:avLst/>
          </a:prstGeom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A9DB491-E5D5-5F42-BDC2-3FDE57267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479" y="3429000"/>
            <a:ext cx="4521200" cy="1003300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9CC66-90A5-D947-844F-9B5F624A03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884272"/>
            <a:ext cx="4119479" cy="68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7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ign, yellow, outdoor&#10;&#10;Description automatically generated">
            <a:extLst>
              <a:ext uri="{FF2B5EF4-FFF2-40B4-BE49-F238E27FC236}">
                <a16:creationId xmlns:a16="http://schemas.microsoft.com/office/drawing/2014/main" id="{FE17DE76-F6CA-6548-B702-4D1C755A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49" y="-17952"/>
            <a:ext cx="1263671" cy="1263671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235F5353-DEAF-114E-A991-4C41A96BB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41" y="319096"/>
            <a:ext cx="623879" cy="6238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425BF-B22C-4F47-AA55-A90A90A0C814}"/>
              </a:ext>
            </a:extLst>
          </p:cNvPr>
          <p:cNvSpPr txBox="1"/>
          <p:nvPr/>
        </p:nvSpPr>
        <p:spPr>
          <a:xfrm>
            <a:off x="574386" y="1443841"/>
            <a:ext cx="5454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Rely databases that the user can’t modify.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AD4713E-E13A-0048-B47E-FA1935154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942" y="278857"/>
            <a:ext cx="4737100" cy="1054100"/>
          </a:xfrm>
          <a:prstGeom prst="rect">
            <a:avLst/>
          </a:prstGeom>
        </p:spPr>
      </p:pic>
      <p:pic>
        <p:nvPicPr>
          <p:cNvPr id="10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AB1E023-3237-6742-840B-1E40D8379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9279" y="1332957"/>
            <a:ext cx="1930400" cy="1790700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2E0DA3D-67E2-7E47-B65F-034D149FA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142" y="4750343"/>
            <a:ext cx="4635500" cy="774700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47918C-86C6-1A44-B646-895DF389C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479" y="3429000"/>
            <a:ext cx="4521200" cy="1003300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51D246-1111-BE49-A92B-ECA6B997F8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884272"/>
            <a:ext cx="4119479" cy="68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59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ign, yellow, outdoor&#10;&#10;Description automatically generated">
            <a:extLst>
              <a:ext uri="{FF2B5EF4-FFF2-40B4-BE49-F238E27FC236}">
                <a16:creationId xmlns:a16="http://schemas.microsoft.com/office/drawing/2014/main" id="{FE17DE76-F6CA-6548-B702-4D1C755A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49" y="-17952"/>
            <a:ext cx="1263671" cy="1263671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235F5353-DEAF-114E-A991-4C41A96BB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41" y="319096"/>
            <a:ext cx="623879" cy="6238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425BF-B22C-4F47-AA55-A90A90A0C814}"/>
              </a:ext>
            </a:extLst>
          </p:cNvPr>
          <p:cNvSpPr txBox="1"/>
          <p:nvPr/>
        </p:nvSpPr>
        <p:spPr>
          <a:xfrm>
            <a:off x="574386" y="1443841"/>
            <a:ext cx="54543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Rely databases that the user can’t modify.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 not have visualization.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49C96CA-94A9-CA48-A443-587C40774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942" y="278857"/>
            <a:ext cx="4737100" cy="1054100"/>
          </a:xfrm>
          <a:prstGeom prst="rect">
            <a:avLst/>
          </a:prstGeom>
        </p:spPr>
      </p:pic>
      <p:pic>
        <p:nvPicPr>
          <p:cNvPr id="10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5C3D81A3-D97B-2346-B23D-1B15C0D9C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9279" y="1332957"/>
            <a:ext cx="1930400" cy="1790700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3ABFC86-A885-8D43-970F-F9576B32E3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142" y="4750343"/>
            <a:ext cx="4635500" cy="774700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08F6251-EC6E-724C-A001-CB079678AB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479" y="3429000"/>
            <a:ext cx="4521200" cy="1003300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CCD451-2CC7-DD48-8B26-AC61C15372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884272"/>
            <a:ext cx="4119479" cy="68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70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ign, yellow, outdoor&#10;&#10;Description automatically generated">
            <a:extLst>
              <a:ext uri="{FF2B5EF4-FFF2-40B4-BE49-F238E27FC236}">
                <a16:creationId xmlns:a16="http://schemas.microsoft.com/office/drawing/2014/main" id="{FE17DE76-F6CA-6548-B702-4D1C755A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49" y="-17952"/>
            <a:ext cx="1263671" cy="1263671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235F5353-DEAF-114E-A991-4C41A96BB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41" y="319096"/>
            <a:ext cx="623879" cy="6238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425BF-B22C-4F47-AA55-A90A90A0C814}"/>
              </a:ext>
            </a:extLst>
          </p:cNvPr>
          <p:cNvSpPr txBox="1"/>
          <p:nvPr/>
        </p:nvSpPr>
        <p:spPr>
          <a:xfrm>
            <a:off x="574386" y="1443841"/>
            <a:ext cx="54543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Rely databases that the user can’t modify.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 not have visualization.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Not allow the incorporation of metadata for hypothesis testing. 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798E61B-3918-8B4E-8D0E-C1BF86D67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942" y="278857"/>
            <a:ext cx="4737100" cy="1054100"/>
          </a:xfrm>
          <a:prstGeom prst="rect">
            <a:avLst/>
          </a:prstGeom>
        </p:spPr>
      </p:pic>
      <p:pic>
        <p:nvPicPr>
          <p:cNvPr id="10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D44C45E-353C-8941-A4B5-2E1C282D1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9279" y="1332957"/>
            <a:ext cx="1930400" cy="1790700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5999982-8ECA-B44E-AED1-33F3138FC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142" y="4750343"/>
            <a:ext cx="4635500" cy="774700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7001302-7697-1A4B-A423-DE443CF657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479" y="3429000"/>
            <a:ext cx="4521200" cy="1003300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27CC93-A9DD-634E-BD94-9608C331E2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884272"/>
            <a:ext cx="4119479" cy="68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6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ign, yellow, outdoor&#10;&#10;Description automatically generated">
            <a:extLst>
              <a:ext uri="{FF2B5EF4-FFF2-40B4-BE49-F238E27FC236}">
                <a16:creationId xmlns:a16="http://schemas.microsoft.com/office/drawing/2014/main" id="{FE17DE76-F6CA-6548-B702-4D1C755A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49" y="-17952"/>
            <a:ext cx="1263671" cy="1263671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235F5353-DEAF-114E-A991-4C41A96BB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41" y="319096"/>
            <a:ext cx="623879" cy="6238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11C07B-41FA-C943-BB1D-47DBDC8E9F65}"/>
              </a:ext>
            </a:extLst>
          </p:cNvPr>
          <p:cNvSpPr txBox="1"/>
          <p:nvPr/>
        </p:nvSpPr>
        <p:spPr>
          <a:xfrm>
            <a:off x="574386" y="1879880"/>
            <a:ext cx="451837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 R package to explore genome metabolism!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7-01-24 at 3.56.51 PM.png">
            <a:extLst>
              <a:ext uri="{FF2B5EF4-FFF2-40B4-BE49-F238E27FC236}">
                <a16:creationId xmlns:a16="http://schemas.microsoft.com/office/drawing/2014/main" id="{A054E7EE-17E0-1247-8121-4A8247E01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6" y="95376"/>
            <a:ext cx="5591788" cy="67642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B0DC965-CFCB-A54A-9FED-A213857A8AA8}"/>
              </a:ext>
            </a:extLst>
          </p:cNvPr>
          <p:cNvGrpSpPr/>
          <p:nvPr/>
        </p:nvGrpSpPr>
        <p:grpSpPr>
          <a:xfrm>
            <a:off x="486861" y="5873838"/>
            <a:ext cx="4483202" cy="726781"/>
            <a:chOff x="5677166" y="4559180"/>
            <a:chExt cx="3453716" cy="5539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361B25-97DF-A94B-A39C-3791E91F229F}"/>
                </a:ext>
              </a:extLst>
            </p:cNvPr>
            <p:cNvSpPr/>
            <p:nvPr/>
          </p:nvSpPr>
          <p:spPr>
            <a:xfrm>
              <a:off x="5677166" y="4639651"/>
              <a:ext cx="164033" cy="177613"/>
            </a:xfrm>
            <a:prstGeom prst="ellipse">
              <a:avLst/>
            </a:prstGeom>
            <a:solidFill>
              <a:srgbClr val="E73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669759-A7AB-454B-88F1-D437C218CF1E}"/>
                </a:ext>
              </a:extLst>
            </p:cNvPr>
            <p:cNvSpPr txBox="1"/>
            <p:nvPr/>
          </p:nvSpPr>
          <p:spPr>
            <a:xfrm>
              <a:off x="5841199" y="4559180"/>
              <a:ext cx="328968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Uncultured lineage</a:t>
              </a:r>
            </a:p>
            <a:p>
              <a:r>
                <a:rPr lang="en-US" sz="1400" dirty="0"/>
                <a:t>Metagenome-assembled genome (MAG)</a:t>
              </a:r>
            </a:p>
          </p:txBody>
        </p:sp>
      </p:grpSp>
      <p:sp>
        <p:nvSpPr>
          <p:cNvPr id="9" name="object 10">
            <a:extLst>
              <a:ext uri="{FF2B5EF4-FFF2-40B4-BE49-F238E27FC236}">
                <a16:creationId xmlns:a16="http://schemas.microsoft.com/office/drawing/2014/main" id="{AEB21089-1D01-F747-95BA-83534F374D13}"/>
              </a:ext>
            </a:extLst>
          </p:cNvPr>
          <p:cNvSpPr txBox="1"/>
          <p:nvPr/>
        </p:nvSpPr>
        <p:spPr>
          <a:xfrm>
            <a:off x="6704190" y="6600619"/>
            <a:ext cx="2985450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1336"/>
              </a:lnSpc>
            </a:pPr>
            <a:r>
              <a:rPr lang="en-US" sz="1200" dirty="0">
                <a:cs typeface="Lucida Grande" panose="020B0600040502020204" pitchFamily="34" charset="0"/>
              </a:rPr>
              <a:t>(</a:t>
            </a:r>
            <a:r>
              <a:rPr sz="1200" dirty="0">
                <a:cs typeface="Lucida Grande" panose="020B0600040502020204" pitchFamily="34" charset="0"/>
              </a:rPr>
              <a:t>Hug </a:t>
            </a:r>
            <a:r>
              <a:rPr sz="1200" i="1" dirty="0">
                <a:cs typeface="Lucida Grande" panose="020B0600040502020204" pitchFamily="34" charset="0"/>
              </a:rPr>
              <a:t>et al.</a:t>
            </a:r>
            <a:r>
              <a:rPr lang="en-US" sz="1200" i="1" dirty="0">
                <a:cs typeface="Lucida Grande" panose="020B0600040502020204" pitchFamily="34" charset="0"/>
              </a:rPr>
              <a:t>, </a:t>
            </a:r>
            <a:r>
              <a:rPr lang="en-US" sz="1200" dirty="0">
                <a:cs typeface="Lucida Grande" panose="020B0600040502020204" pitchFamily="34" charset="0"/>
              </a:rPr>
              <a:t>2016)</a:t>
            </a:r>
            <a:endParaRPr sz="1200" i="1" dirty="0">
              <a:cs typeface="Lucida Grande" panose="020B06000405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EE030-6D0A-E141-9D4F-49C89EE1CE26}"/>
              </a:ext>
            </a:extLst>
          </p:cNvPr>
          <p:cNvSpPr txBox="1"/>
          <p:nvPr/>
        </p:nvSpPr>
        <p:spPr>
          <a:xfrm>
            <a:off x="902436" y="3477525"/>
            <a:ext cx="4395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Reproducibility.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Allow pathway definitions.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Visualization alternatives.</a:t>
            </a:r>
            <a:endParaRPr lang="en-US" sz="2000" dirty="0"/>
          </a:p>
        </p:txBody>
      </p:sp>
      <p:pic>
        <p:nvPicPr>
          <p:cNvPr id="14" name="Picture 13" descr="Shape, arrow&#10;&#10;Description automatically generated">
            <a:extLst>
              <a:ext uri="{FF2B5EF4-FFF2-40B4-BE49-F238E27FC236}">
                <a16:creationId xmlns:a16="http://schemas.microsoft.com/office/drawing/2014/main" id="{25C4EF7E-9032-9F43-84FF-69407A417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248" y="3380475"/>
            <a:ext cx="414550" cy="4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41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ign, yellow, outdoor&#10;&#10;Description automatically generated">
            <a:extLst>
              <a:ext uri="{FF2B5EF4-FFF2-40B4-BE49-F238E27FC236}">
                <a16:creationId xmlns:a16="http://schemas.microsoft.com/office/drawing/2014/main" id="{FE17DE76-F6CA-6548-B702-4D1C755A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49" y="-17952"/>
            <a:ext cx="1263671" cy="1263671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235F5353-DEAF-114E-A991-4C41A96BB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41" y="319096"/>
            <a:ext cx="623879" cy="6238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11C07B-41FA-C943-BB1D-47DBDC8E9F65}"/>
              </a:ext>
            </a:extLst>
          </p:cNvPr>
          <p:cNvSpPr txBox="1"/>
          <p:nvPr/>
        </p:nvSpPr>
        <p:spPr>
          <a:xfrm>
            <a:off x="574386" y="1879880"/>
            <a:ext cx="451837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 R package to explore genome metabolism!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7-01-24 at 3.56.51 PM.png">
            <a:extLst>
              <a:ext uri="{FF2B5EF4-FFF2-40B4-BE49-F238E27FC236}">
                <a16:creationId xmlns:a16="http://schemas.microsoft.com/office/drawing/2014/main" id="{A054E7EE-17E0-1247-8121-4A8247E01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6" y="95376"/>
            <a:ext cx="5591788" cy="67642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B0DC965-CFCB-A54A-9FED-A213857A8AA8}"/>
              </a:ext>
            </a:extLst>
          </p:cNvPr>
          <p:cNvGrpSpPr/>
          <p:nvPr/>
        </p:nvGrpSpPr>
        <p:grpSpPr>
          <a:xfrm>
            <a:off x="486861" y="5873838"/>
            <a:ext cx="4483202" cy="726781"/>
            <a:chOff x="5677166" y="4559180"/>
            <a:chExt cx="3453716" cy="5539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361B25-97DF-A94B-A39C-3791E91F229F}"/>
                </a:ext>
              </a:extLst>
            </p:cNvPr>
            <p:cNvSpPr/>
            <p:nvPr/>
          </p:nvSpPr>
          <p:spPr>
            <a:xfrm>
              <a:off x="5677166" y="4639651"/>
              <a:ext cx="164033" cy="177613"/>
            </a:xfrm>
            <a:prstGeom prst="ellipse">
              <a:avLst/>
            </a:prstGeom>
            <a:solidFill>
              <a:srgbClr val="E73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669759-A7AB-454B-88F1-D437C218CF1E}"/>
                </a:ext>
              </a:extLst>
            </p:cNvPr>
            <p:cNvSpPr txBox="1"/>
            <p:nvPr/>
          </p:nvSpPr>
          <p:spPr>
            <a:xfrm>
              <a:off x="5841199" y="4559180"/>
              <a:ext cx="328968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Uncultured lineage</a:t>
              </a:r>
            </a:p>
            <a:p>
              <a:r>
                <a:rPr lang="en-US" sz="1400" dirty="0"/>
                <a:t>Metagenome-assembled genome (MAG)</a:t>
              </a:r>
            </a:p>
          </p:txBody>
        </p:sp>
      </p:grpSp>
      <p:sp>
        <p:nvSpPr>
          <p:cNvPr id="9" name="object 10">
            <a:extLst>
              <a:ext uri="{FF2B5EF4-FFF2-40B4-BE49-F238E27FC236}">
                <a16:creationId xmlns:a16="http://schemas.microsoft.com/office/drawing/2014/main" id="{AEB21089-1D01-F747-95BA-83534F374D13}"/>
              </a:ext>
            </a:extLst>
          </p:cNvPr>
          <p:cNvSpPr txBox="1"/>
          <p:nvPr/>
        </p:nvSpPr>
        <p:spPr>
          <a:xfrm>
            <a:off x="6704190" y="6600619"/>
            <a:ext cx="2985450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1336"/>
              </a:lnSpc>
            </a:pPr>
            <a:r>
              <a:rPr lang="en-US" sz="1200" dirty="0">
                <a:cs typeface="Lucida Grande" panose="020B0600040502020204" pitchFamily="34" charset="0"/>
              </a:rPr>
              <a:t>(</a:t>
            </a:r>
            <a:r>
              <a:rPr sz="1200" dirty="0">
                <a:cs typeface="Lucida Grande" panose="020B0600040502020204" pitchFamily="34" charset="0"/>
              </a:rPr>
              <a:t>Hug </a:t>
            </a:r>
            <a:r>
              <a:rPr sz="1200" i="1" dirty="0">
                <a:cs typeface="Lucida Grande" panose="020B0600040502020204" pitchFamily="34" charset="0"/>
              </a:rPr>
              <a:t>et al.</a:t>
            </a:r>
            <a:r>
              <a:rPr lang="en-US" sz="1200" i="1" dirty="0">
                <a:cs typeface="Lucida Grande" panose="020B0600040502020204" pitchFamily="34" charset="0"/>
              </a:rPr>
              <a:t>, </a:t>
            </a:r>
            <a:r>
              <a:rPr lang="en-US" sz="1200" dirty="0">
                <a:cs typeface="Lucida Grande" panose="020B0600040502020204" pitchFamily="34" charset="0"/>
              </a:rPr>
              <a:t>2016)</a:t>
            </a:r>
            <a:endParaRPr sz="1200" i="1" dirty="0">
              <a:cs typeface="Lucida Grande" panose="020B06000405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EE030-6D0A-E141-9D4F-49C89EE1CE26}"/>
              </a:ext>
            </a:extLst>
          </p:cNvPr>
          <p:cNvSpPr txBox="1"/>
          <p:nvPr/>
        </p:nvSpPr>
        <p:spPr>
          <a:xfrm>
            <a:off x="902436" y="3477525"/>
            <a:ext cx="4395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Reproducibility.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Allow pathway definitions.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Visualization alternatives.</a:t>
            </a:r>
            <a:endParaRPr lang="en-US" sz="2000" dirty="0"/>
          </a:p>
        </p:txBody>
      </p:sp>
      <p:pic>
        <p:nvPicPr>
          <p:cNvPr id="14" name="Picture 13" descr="Shape, arrow&#10;&#10;Description automatically generated">
            <a:extLst>
              <a:ext uri="{FF2B5EF4-FFF2-40B4-BE49-F238E27FC236}">
                <a16:creationId xmlns:a16="http://schemas.microsoft.com/office/drawing/2014/main" id="{25C4EF7E-9032-9F43-84FF-69407A417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248" y="3380475"/>
            <a:ext cx="414550" cy="414550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63B749FE-DA25-144F-82A6-BC9D51FFB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859" y="3745147"/>
            <a:ext cx="414550" cy="4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48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592</Words>
  <Application>Microsoft Macintosh PowerPoint</Application>
  <PresentationFormat>Widescreen</PresentationFormat>
  <Paragraphs>194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Roboto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Vazquez Rosas Landa, Mirna</dc:creator>
  <cp:lastModifiedBy>Vazquez Rosas Landa, Mirna</cp:lastModifiedBy>
  <cp:revision>63</cp:revision>
  <dcterms:created xsi:type="dcterms:W3CDTF">2021-06-24T03:37:30Z</dcterms:created>
  <dcterms:modified xsi:type="dcterms:W3CDTF">2021-06-25T01:13:38Z</dcterms:modified>
</cp:coreProperties>
</file>